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71" r:id="rId2"/>
    <p:sldId id="303" r:id="rId3"/>
    <p:sldId id="285" r:id="rId4"/>
    <p:sldId id="302" r:id="rId5"/>
    <p:sldId id="304" r:id="rId6"/>
    <p:sldId id="298" r:id="rId7"/>
    <p:sldId id="292" r:id="rId8"/>
    <p:sldId id="273" r:id="rId9"/>
    <p:sldId id="287" r:id="rId10"/>
    <p:sldId id="299" r:id="rId11"/>
    <p:sldId id="276" r:id="rId12"/>
    <p:sldId id="296" r:id="rId13"/>
    <p:sldId id="282" r:id="rId14"/>
    <p:sldId id="297" r:id="rId15"/>
    <p:sldId id="305" r:id="rId16"/>
    <p:sldId id="278" r:id="rId17"/>
    <p:sldId id="277" r:id="rId18"/>
    <p:sldId id="30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20"/>
    <p:restoredTop sz="89589"/>
  </p:normalViewPr>
  <p:slideViewPr>
    <p:cSldViewPr snapToGrid="0">
      <p:cViewPr varScale="1">
        <p:scale>
          <a:sx n="109" d="100"/>
          <a:sy n="109" d="100"/>
        </p:scale>
        <p:origin x="3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21AEB-A463-F640-B25E-7FF6C61A4310}" type="datetimeFigureOut">
              <a:rPr lang="en-US" smtClean="0"/>
              <a:t>6/4/25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508EC1-5060-8E4F-9A50-40CBCAD460C0}" type="slidenum">
              <a:rPr lang="en-US" smtClean="0"/>
              <a:t>‹#›</a:t>
            </a:fld>
            <a:endParaRPr lang="en-US"/>
          </a:p>
        </p:txBody>
      </p:sp>
    </p:spTree>
    <p:extLst>
      <p:ext uri="{BB962C8B-B14F-4D97-AF65-F5344CB8AC3E}">
        <p14:creationId xmlns:p14="http://schemas.microsoft.com/office/powerpoint/2010/main" val="844196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A689F-8A7D-D19B-5A41-B4D48D9C3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6CB0D5-1C99-501F-5E21-303A803784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F31A8-8668-58D7-32D3-99C6A6D10398}"/>
              </a:ext>
            </a:extLst>
          </p:cNvPr>
          <p:cNvSpPr>
            <a:spLocks noGrp="1"/>
          </p:cNvSpPr>
          <p:nvPr>
            <p:ph type="body" idx="1"/>
          </p:nvPr>
        </p:nvSpPr>
        <p:spPr/>
        <p:txBody>
          <a:bodyPr/>
          <a:lstStyle/>
          <a:p>
            <a:r>
              <a:rPr lang="en-US" dirty="0"/>
              <a:t>You have a big mess of data</a:t>
            </a:r>
          </a:p>
        </p:txBody>
      </p:sp>
      <p:sp>
        <p:nvSpPr>
          <p:cNvPr id="4" name="Slide Number Placeholder 3">
            <a:extLst>
              <a:ext uri="{FF2B5EF4-FFF2-40B4-BE49-F238E27FC236}">
                <a16:creationId xmlns:a16="http://schemas.microsoft.com/office/drawing/2014/main" id="{B7AA8D26-A354-28CC-5154-559C27A25A05}"/>
              </a:ext>
            </a:extLst>
          </p:cNvPr>
          <p:cNvSpPr>
            <a:spLocks noGrp="1"/>
          </p:cNvSpPr>
          <p:nvPr>
            <p:ph type="sldNum" sz="quarter" idx="5"/>
          </p:nvPr>
        </p:nvSpPr>
        <p:spPr/>
        <p:txBody>
          <a:bodyPr/>
          <a:lstStyle/>
          <a:p>
            <a:fld id="{93508EC1-5060-8E4F-9A50-40CBCAD460C0}" type="slidenum">
              <a:rPr lang="en-US" smtClean="0"/>
              <a:t>2</a:t>
            </a:fld>
            <a:endParaRPr lang="en-US"/>
          </a:p>
        </p:txBody>
      </p:sp>
    </p:spTree>
    <p:extLst>
      <p:ext uri="{BB962C8B-B14F-4D97-AF65-F5344CB8AC3E}">
        <p14:creationId xmlns:p14="http://schemas.microsoft.com/office/powerpoint/2010/main" val="3319593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include part of pipeline (single program to small pipeline or script)</a:t>
            </a:r>
          </a:p>
        </p:txBody>
      </p:sp>
      <p:sp>
        <p:nvSpPr>
          <p:cNvPr id="4" name="Slide Number Placeholder 3"/>
          <p:cNvSpPr>
            <a:spLocks noGrp="1"/>
          </p:cNvSpPr>
          <p:nvPr>
            <p:ph type="sldNum" sz="quarter" idx="5"/>
          </p:nvPr>
        </p:nvSpPr>
        <p:spPr/>
        <p:txBody>
          <a:bodyPr/>
          <a:lstStyle/>
          <a:p>
            <a:fld id="{93508EC1-5060-8E4F-9A50-40CBCAD460C0}" type="slidenum">
              <a:rPr lang="en-US" smtClean="0"/>
              <a:t>14</a:t>
            </a:fld>
            <a:endParaRPr lang="en-US"/>
          </a:p>
        </p:txBody>
      </p:sp>
    </p:spTree>
    <p:extLst>
      <p:ext uri="{BB962C8B-B14F-4D97-AF65-F5344CB8AC3E}">
        <p14:creationId xmlns:p14="http://schemas.microsoft.com/office/powerpoint/2010/main" val="27619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93508EC1-5060-8E4F-9A50-40CBCAD460C0}" type="slidenum">
              <a:rPr lang="en-US" smtClean="0"/>
              <a:t>16</a:t>
            </a:fld>
            <a:endParaRPr lang="en-US"/>
          </a:p>
        </p:txBody>
      </p:sp>
    </p:spTree>
    <p:extLst>
      <p:ext uri="{BB962C8B-B14F-4D97-AF65-F5344CB8AC3E}">
        <p14:creationId xmlns:p14="http://schemas.microsoft.com/office/powerpoint/2010/main" val="3793223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overall, I introduced you to three interconnected tools that we can use to make sure our input will ALWAYS give us the exact same output, regardless of where we run it!</a:t>
            </a:r>
          </a:p>
        </p:txBody>
      </p:sp>
      <p:sp>
        <p:nvSpPr>
          <p:cNvPr id="4" name="Slide Number Placeholder 3"/>
          <p:cNvSpPr>
            <a:spLocks noGrp="1"/>
          </p:cNvSpPr>
          <p:nvPr>
            <p:ph type="sldNum" sz="quarter" idx="5"/>
          </p:nvPr>
        </p:nvSpPr>
        <p:spPr/>
        <p:txBody>
          <a:bodyPr/>
          <a:lstStyle/>
          <a:p>
            <a:fld id="{93508EC1-5060-8E4F-9A50-40CBCAD460C0}" type="slidenum">
              <a:rPr lang="en-US" smtClean="0"/>
              <a:t>17</a:t>
            </a:fld>
            <a:endParaRPr lang="en-US"/>
          </a:p>
        </p:txBody>
      </p:sp>
    </p:spTree>
    <p:extLst>
      <p:ext uri="{BB962C8B-B14F-4D97-AF65-F5344CB8AC3E}">
        <p14:creationId xmlns:p14="http://schemas.microsoft.com/office/powerpoint/2010/main" val="588755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big mess of data</a:t>
            </a:r>
          </a:p>
        </p:txBody>
      </p:sp>
      <p:sp>
        <p:nvSpPr>
          <p:cNvPr id="4" name="Slide Number Placeholder 3"/>
          <p:cNvSpPr>
            <a:spLocks noGrp="1"/>
          </p:cNvSpPr>
          <p:nvPr>
            <p:ph type="sldNum" sz="quarter" idx="5"/>
          </p:nvPr>
        </p:nvSpPr>
        <p:spPr/>
        <p:txBody>
          <a:bodyPr/>
          <a:lstStyle/>
          <a:p>
            <a:fld id="{93508EC1-5060-8E4F-9A50-40CBCAD460C0}" type="slidenum">
              <a:rPr lang="en-US" smtClean="0"/>
              <a:t>3</a:t>
            </a:fld>
            <a:endParaRPr lang="en-US"/>
          </a:p>
        </p:txBody>
      </p:sp>
    </p:spTree>
    <p:extLst>
      <p:ext uri="{BB962C8B-B14F-4D97-AF65-F5344CB8AC3E}">
        <p14:creationId xmlns:p14="http://schemas.microsoft.com/office/powerpoint/2010/main" val="3455886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that with this toolkit you can make a lot of different things</a:t>
            </a:r>
          </a:p>
          <a:p>
            <a:endParaRPr lang="en-US" dirty="0"/>
          </a:p>
        </p:txBody>
      </p:sp>
      <p:sp>
        <p:nvSpPr>
          <p:cNvPr id="4" name="Slide Number Placeholder 3"/>
          <p:cNvSpPr>
            <a:spLocks noGrp="1"/>
          </p:cNvSpPr>
          <p:nvPr>
            <p:ph type="sldNum" sz="quarter" idx="5"/>
          </p:nvPr>
        </p:nvSpPr>
        <p:spPr/>
        <p:txBody>
          <a:bodyPr/>
          <a:lstStyle/>
          <a:p>
            <a:fld id="{93508EC1-5060-8E4F-9A50-40CBCAD460C0}" type="slidenum">
              <a:rPr lang="en-US" smtClean="0"/>
              <a:t>5</a:t>
            </a:fld>
            <a:endParaRPr lang="en-US"/>
          </a:p>
        </p:txBody>
      </p:sp>
    </p:spTree>
    <p:extLst>
      <p:ext uri="{BB962C8B-B14F-4D97-AF65-F5344CB8AC3E}">
        <p14:creationId xmlns:p14="http://schemas.microsoft.com/office/powerpoint/2010/main" val="208620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ensure you get this same result every time?</a:t>
            </a:r>
          </a:p>
        </p:txBody>
      </p:sp>
      <p:sp>
        <p:nvSpPr>
          <p:cNvPr id="4" name="Slide Number Placeholder 3"/>
          <p:cNvSpPr>
            <a:spLocks noGrp="1"/>
          </p:cNvSpPr>
          <p:nvPr>
            <p:ph type="sldNum" sz="quarter" idx="5"/>
          </p:nvPr>
        </p:nvSpPr>
        <p:spPr/>
        <p:txBody>
          <a:bodyPr/>
          <a:lstStyle/>
          <a:p>
            <a:fld id="{93508EC1-5060-8E4F-9A50-40CBCAD460C0}" type="slidenum">
              <a:rPr lang="en-US" smtClean="0"/>
              <a:t>7</a:t>
            </a:fld>
            <a:endParaRPr lang="en-US"/>
          </a:p>
        </p:txBody>
      </p:sp>
    </p:spTree>
    <p:extLst>
      <p:ext uri="{BB962C8B-B14F-4D97-AF65-F5344CB8AC3E}">
        <p14:creationId xmlns:p14="http://schemas.microsoft.com/office/powerpoint/2010/main" val="362929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deal with these issues?</a:t>
            </a:r>
          </a:p>
          <a:p>
            <a:endParaRPr lang="en-US" dirty="0"/>
          </a:p>
          <a:p>
            <a:r>
              <a:rPr lang="en-US" dirty="0"/>
              <a:t>We haver already encountered these issues in this workshop. </a:t>
            </a:r>
          </a:p>
        </p:txBody>
      </p:sp>
      <p:sp>
        <p:nvSpPr>
          <p:cNvPr id="4" name="Slide Number Placeholder 3"/>
          <p:cNvSpPr>
            <a:spLocks noGrp="1"/>
          </p:cNvSpPr>
          <p:nvPr>
            <p:ph type="sldNum" sz="quarter" idx="5"/>
          </p:nvPr>
        </p:nvSpPr>
        <p:spPr/>
        <p:txBody>
          <a:bodyPr/>
          <a:lstStyle/>
          <a:p>
            <a:fld id="{93508EC1-5060-8E4F-9A50-40CBCAD460C0}" type="slidenum">
              <a:rPr lang="en-US" smtClean="0"/>
              <a:t>8</a:t>
            </a:fld>
            <a:endParaRPr lang="en-US"/>
          </a:p>
        </p:txBody>
      </p:sp>
    </p:spTree>
    <p:extLst>
      <p:ext uri="{BB962C8B-B14F-4D97-AF65-F5344CB8AC3E}">
        <p14:creationId xmlns:p14="http://schemas.microsoft.com/office/powerpoint/2010/main" val="1834474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several tools that we can use to ensure that we will be able to recreate the exact same sweater every time</a:t>
            </a:r>
          </a:p>
        </p:txBody>
      </p:sp>
      <p:sp>
        <p:nvSpPr>
          <p:cNvPr id="4" name="Slide Number Placeholder 3"/>
          <p:cNvSpPr>
            <a:spLocks noGrp="1"/>
          </p:cNvSpPr>
          <p:nvPr>
            <p:ph type="sldNum" sz="quarter" idx="5"/>
          </p:nvPr>
        </p:nvSpPr>
        <p:spPr/>
        <p:txBody>
          <a:bodyPr/>
          <a:lstStyle/>
          <a:p>
            <a:fld id="{93508EC1-5060-8E4F-9A50-40CBCAD460C0}" type="slidenum">
              <a:rPr lang="en-US" smtClean="0"/>
              <a:t>9</a:t>
            </a:fld>
            <a:endParaRPr lang="en-US"/>
          </a:p>
        </p:txBody>
      </p:sp>
    </p:spTree>
    <p:extLst>
      <p:ext uri="{BB962C8B-B14F-4D97-AF65-F5344CB8AC3E}">
        <p14:creationId xmlns:p14="http://schemas.microsoft.com/office/powerpoint/2010/main" val="822030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many metagenomic pipelines</a:t>
            </a:r>
          </a:p>
          <a:p>
            <a:endParaRPr lang="en-US" dirty="0"/>
          </a:p>
          <a:p>
            <a:r>
              <a:rPr lang="en-US" dirty="0"/>
              <a:t>You have run a metagenomics pipeline yesterday. These usually consist of a combination of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These pipelines contain different programs.  All of which have  different versions,  dependencies et. Do you want to set and download all these manually  every time you run the analysis? Room for error!</a:t>
            </a:r>
            <a:endParaRPr lang="en-US" dirty="0"/>
          </a:p>
          <a:p>
            <a:endParaRPr lang="en-US" dirty="0"/>
          </a:p>
        </p:txBody>
      </p:sp>
      <p:sp>
        <p:nvSpPr>
          <p:cNvPr id="4" name="Slide Number Placeholder 3"/>
          <p:cNvSpPr>
            <a:spLocks noGrp="1"/>
          </p:cNvSpPr>
          <p:nvPr>
            <p:ph type="sldNum" sz="quarter" idx="5"/>
          </p:nvPr>
        </p:nvSpPr>
        <p:spPr/>
        <p:txBody>
          <a:bodyPr/>
          <a:lstStyle/>
          <a:p>
            <a:fld id="{93508EC1-5060-8E4F-9A50-40CBCAD460C0}" type="slidenum">
              <a:rPr lang="en-US" smtClean="0"/>
              <a:t>11</a:t>
            </a:fld>
            <a:endParaRPr lang="en-US"/>
          </a:p>
        </p:txBody>
      </p:sp>
    </p:spTree>
    <p:extLst>
      <p:ext uri="{BB962C8B-B14F-4D97-AF65-F5344CB8AC3E}">
        <p14:creationId xmlns:p14="http://schemas.microsoft.com/office/powerpoint/2010/main" val="844067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D4573-D371-CA1D-D9AA-465EF28B0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39AC2E-664C-715D-FB17-5F89BE2E10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23FA98-224E-F333-8983-4CD94C7A52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Containers are like your knitting kit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a:extLst>
              <a:ext uri="{FF2B5EF4-FFF2-40B4-BE49-F238E27FC236}">
                <a16:creationId xmlns:a16="http://schemas.microsoft.com/office/drawing/2014/main" id="{2E9E08BB-8830-8A3F-54CD-0BAB2FADF1AA}"/>
              </a:ext>
            </a:extLst>
          </p:cNvPr>
          <p:cNvSpPr>
            <a:spLocks noGrp="1"/>
          </p:cNvSpPr>
          <p:nvPr>
            <p:ph type="sldNum" sz="quarter" idx="5"/>
          </p:nvPr>
        </p:nvSpPr>
        <p:spPr/>
        <p:txBody>
          <a:bodyPr/>
          <a:lstStyle/>
          <a:p>
            <a:fld id="{93508EC1-5060-8E4F-9A50-40CBCAD460C0}" type="slidenum">
              <a:rPr lang="en-US" smtClean="0"/>
              <a:t>12</a:t>
            </a:fld>
            <a:endParaRPr lang="en-US"/>
          </a:p>
        </p:txBody>
      </p:sp>
    </p:spTree>
    <p:extLst>
      <p:ext uri="{BB962C8B-B14F-4D97-AF65-F5344CB8AC3E}">
        <p14:creationId xmlns:p14="http://schemas.microsoft.com/office/powerpoint/2010/main" val="2494555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a container look like</a:t>
            </a:r>
          </a:p>
        </p:txBody>
      </p:sp>
      <p:sp>
        <p:nvSpPr>
          <p:cNvPr id="4" name="Slide Number Placeholder 3"/>
          <p:cNvSpPr>
            <a:spLocks noGrp="1"/>
          </p:cNvSpPr>
          <p:nvPr>
            <p:ph type="sldNum" sz="quarter" idx="5"/>
          </p:nvPr>
        </p:nvSpPr>
        <p:spPr/>
        <p:txBody>
          <a:bodyPr/>
          <a:lstStyle/>
          <a:p>
            <a:fld id="{93508EC1-5060-8E4F-9A50-40CBCAD460C0}" type="slidenum">
              <a:rPr lang="en-US" smtClean="0"/>
              <a:t>13</a:t>
            </a:fld>
            <a:endParaRPr lang="en-US"/>
          </a:p>
        </p:txBody>
      </p:sp>
    </p:spTree>
    <p:extLst>
      <p:ext uri="{BB962C8B-B14F-4D97-AF65-F5344CB8AC3E}">
        <p14:creationId xmlns:p14="http://schemas.microsoft.com/office/powerpoint/2010/main" val="199380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3A42-B2F2-EFEE-E7B5-8EC907A423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7459FB-1448-D237-D45F-D6917D4861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8027C6-6044-BE36-2ED1-3405FA93E90C}"/>
              </a:ext>
            </a:extLst>
          </p:cNvPr>
          <p:cNvSpPr>
            <a:spLocks noGrp="1"/>
          </p:cNvSpPr>
          <p:nvPr>
            <p:ph type="dt" sz="half" idx="10"/>
          </p:nvPr>
        </p:nvSpPr>
        <p:spPr/>
        <p:txBody>
          <a:bodyPr/>
          <a:lstStyle/>
          <a:p>
            <a:fld id="{064AB81B-46CC-F44B-8EF1-E4DC3660AA83}" type="datetimeFigureOut">
              <a:rPr lang="en-US" smtClean="0"/>
              <a:t>6/4/25</a:t>
            </a:fld>
            <a:endParaRPr lang="en-US"/>
          </a:p>
        </p:txBody>
      </p:sp>
      <p:sp>
        <p:nvSpPr>
          <p:cNvPr id="5" name="Footer Placeholder 4">
            <a:extLst>
              <a:ext uri="{FF2B5EF4-FFF2-40B4-BE49-F238E27FC236}">
                <a16:creationId xmlns:a16="http://schemas.microsoft.com/office/drawing/2014/main" id="{57D8F9A7-5846-72D7-FF1B-EC1D36009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7E029-CADE-4F10-ECD7-8A0E88642CD1}"/>
              </a:ext>
            </a:extLst>
          </p:cNvPr>
          <p:cNvSpPr>
            <a:spLocks noGrp="1"/>
          </p:cNvSpPr>
          <p:nvPr>
            <p:ph type="sldNum" sz="quarter" idx="12"/>
          </p:nvPr>
        </p:nvSpPr>
        <p:spPr/>
        <p:txBody>
          <a:bodyPr/>
          <a:lstStyle/>
          <a:p>
            <a:fld id="{35A3504C-ECA9-F04B-AA07-20D3FC4C132D}" type="slidenum">
              <a:rPr lang="en-US" smtClean="0"/>
              <a:t>‹#›</a:t>
            </a:fld>
            <a:endParaRPr lang="en-US"/>
          </a:p>
        </p:txBody>
      </p:sp>
      <p:pic>
        <p:nvPicPr>
          <p:cNvPr id="7" name="Picture 6" descr="A logo with hexagons and text&#10;&#10;Description automatically generated">
            <a:extLst>
              <a:ext uri="{FF2B5EF4-FFF2-40B4-BE49-F238E27FC236}">
                <a16:creationId xmlns:a16="http://schemas.microsoft.com/office/drawing/2014/main" id="{D2C735EB-E717-8047-96E0-AE96D57972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920" y="-44970"/>
            <a:ext cx="1918740" cy="19187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70F664D8-5CD4-6E33-F1CA-581E39607E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82200" y="2328"/>
            <a:ext cx="2346056" cy="1073997"/>
          </a:xfrm>
          <a:prstGeom prst="rect">
            <a:avLst/>
          </a:prstGeom>
          <a:noFill/>
          <a:ln>
            <a:noFill/>
          </a:ln>
        </p:spPr>
      </p:pic>
    </p:spTree>
    <p:extLst>
      <p:ext uri="{BB962C8B-B14F-4D97-AF65-F5344CB8AC3E}">
        <p14:creationId xmlns:p14="http://schemas.microsoft.com/office/powerpoint/2010/main" val="1007296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389B-2867-9F11-D6A7-0010F8C45E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140036-158D-7791-5138-B8DFE731CA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D4BA3-AF16-E4DA-17F2-27CE45E836A9}"/>
              </a:ext>
            </a:extLst>
          </p:cNvPr>
          <p:cNvSpPr>
            <a:spLocks noGrp="1"/>
          </p:cNvSpPr>
          <p:nvPr>
            <p:ph type="dt" sz="half" idx="10"/>
          </p:nvPr>
        </p:nvSpPr>
        <p:spPr/>
        <p:txBody>
          <a:bodyPr/>
          <a:lstStyle/>
          <a:p>
            <a:fld id="{064AB81B-46CC-F44B-8EF1-E4DC3660AA83}" type="datetimeFigureOut">
              <a:rPr lang="en-US" smtClean="0"/>
              <a:t>6/4/25</a:t>
            </a:fld>
            <a:endParaRPr lang="en-US"/>
          </a:p>
        </p:txBody>
      </p:sp>
      <p:sp>
        <p:nvSpPr>
          <p:cNvPr id="5" name="Footer Placeholder 4">
            <a:extLst>
              <a:ext uri="{FF2B5EF4-FFF2-40B4-BE49-F238E27FC236}">
                <a16:creationId xmlns:a16="http://schemas.microsoft.com/office/drawing/2014/main" id="{A1CC2F86-DC6F-BF3C-DFF9-D317EEEEB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B2947-6EAE-1ADC-09D9-EF113E2D3EFA}"/>
              </a:ext>
            </a:extLst>
          </p:cNvPr>
          <p:cNvSpPr>
            <a:spLocks noGrp="1"/>
          </p:cNvSpPr>
          <p:nvPr>
            <p:ph type="sldNum" sz="quarter" idx="12"/>
          </p:nvPr>
        </p:nvSpPr>
        <p:spPr/>
        <p:txBody>
          <a:bodyPr/>
          <a:lstStyle/>
          <a:p>
            <a:fld id="{35A3504C-ECA9-F04B-AA07-20D3FC4C132D}" type="slidenum">
              <a:rPr lang="en-US" smtClean="0"/>
              <a:t>‹#›</a:t>
            </a:fld>
            <a:endParaRPr lang="en-US"/>
          </a:p>
        </p:txBody>
      </p:sp>
    </p:spTree>
    <p:extLst>
      <p:ext uri="{BB962C8B-B14F-4D97-AF65-F5344CB8AC3E}">
        <p14:creationId xmlns:p14="http://schemas.microsoft.com/office/powerpoint/2010/main" val="390150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8E7C9B-FB24-317F-E0D6-0CB88C18AC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ABA649-4D42-3AF1-3F73-E464948453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B46E7-4E4F-690C-11B6-031BE45421BB}"/>
              </a:ext>
            </a:extLst>
          </p:cNvPr>
          <p:cNvSpPr>
            <a:spLocks noGrp="1"/>
          </p:cNvSpPr>
          <p:nvPr>
            <p:ph type="dt" sz="half" idx="10"/>
          </p:nvPr>
        </p:nvSpPr>
        <p:spPr/>
        <p:txBody>
          <a:bodyPr/>
          <a:lstStyle/>
          <a:p>
            <a:fld id="{064AB81B-46CC-F44B-8EF1-E4DC3660AA83}" type="datetimeFigureOut">
              <a:rPr lang="en-US" smtClean="0"/>
              <a:t>6/4/25</a:t>
            </a:fld>
            <a:endParaRPr lang="en-US"/>
          </a:p>
        </p:txBody>
      </p:sp>
      <p:sp>
        <p:nvSpPr>
          <p:cNvPr id="5" name="Footer Placeholder 4">
            <a:extLst>
              <a:ext uri="{FF2B5EF4-FFF2-40B4-BE49-F238E27FC236}">
                <a16:creationId xmlns:a16="http://schemas.microsoft.com/office/drawing/2014/main" id="{6FA3D0C3-D73C-4242-C680-EF7670DBA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198E55-9BC6-9648-057F-039E59E9A697}"/>
              </a:ext>
            </a:extLst>
          </p:cNvPr>
          <p:cNvSpPr>
            <a:spLocks noGrp="1"/>
          </p:cNvSpPr>
          <p:nvPr>
            <p:ph type="sldNum" sz="quarter" idx="12"/>
          </p:nvPr>
        </p:nvSpPr>
        <p:spPr/>
        <p:txBody>
          <a:bodyPr/>
          <a:lstStyle/>
          <a:p>
            <a:fld id="{35A3504C-ECA9-F04B-AA07-20D3FC4C132D}" type="slidenum">
              <a:rPr lang="en-US" smtClean="0"/>
              <a:t>‹#›</a:t>
            </a:fld>
            <a:endParaRPr lang="en-US"/>
          </a:p>
        </p:txBody>
      </p:sp>
    </p:spTree>
    <p:extLst>
      <p:ext uri="{BB962C8B-B14F-4D97-AF65-F5344CB8AC3E}">
        <p14:creationId xmlns:p14="http://schemas.microsoft.com/office/powerpoint/2010/main" val="2818309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F9610-36D6-D700-AE9C-5E49FE2A78E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60CBFAC-7E32-A6E6-349C-DA227B570D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BE67CA-5809-908A-497C-0715D66C892C}"/>
              </a:ext>
            </a:extLst>
          </p:cNvPr>
          <p:cNvSpPr>
            <a:spLocks noGrp="1"/>
          </p:cNvSpPr>
          <p:nvPr>
            <p:ph type="dt" sz="half" idx="10"/>
          </p:nvPr>
        </p:nvSpPr>
        <p:spPr/>
        <p:txBody>
          <a:bodyPr/>
          <a:lstStyle/>
          <a:p>
            <a:fld id="{064AB81B-46CC-F44B-8EF1-E4DC3660AA83}" type="datetimeFigureOut">
              <a:rPr lang="en-US" smtClean="0"/>
              <a:t>6/4/25</a:t>
            </a:fld>
            <a:endParaRPr lang="en-US"/>
          </a:p>
        </p:txBody>
      </p:sp>
      <p:sp>
        <p:nvSpPr>
          <p:cNvPr id="5" name="Footer Placeholder 4">
            <a:extLst>
              <a:ext uri="{FF2B5EF4-FFF2-40B4-BE49-F238E27FC236}">
                <a16:creationId xmlns:a16="http://schemas.microsoft.com/office/drawing/2014/main" id="{A6F6F3F1-7768-CE08-55D0-5323C0602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44469-20A1-EA4E-2BE1-601EB7414B21}"/>
              </a:ext>
            </a:extLst>
          </p:cNvPr>
          <p:cNvSpPr>
            <a:spLocks noGrp="1"/>
          </p:cNvSpPr>
          <p:nvPr>
            <p:ph type="sldNum" sz="quarter" idx="12"/>
          </p:nvPr>
        </p:nvSpPr>
        <p:spPr/>
        <p:txBody>
          <a:bodyPr/>
          <a:lstStyle/>
          <a:p>
            <a:fld id="{35A3504C-ECA9-F04B-AA07-20D3FC4C132D}" type="slidenum">
              <a:rPr lang="en-US" smtClean="0"/>
              <a:t>‹#›</a:t>
            </a:fld>
            <a:endParaRPr lang="en-US"/>
          </a:p>
        </p:txBody>
      </p:sp>
    </p:spTree>
    <p:extLst>
      <p:ext uri="{BB962C8B-B14F-4D97-AF65-F5344CB8AC3E}">
        <p14:creationId xmlns:p14="http://schemas.microsoft.com/office/powerpoint/2010/main" val="3520935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721AE-C1E2-3E6C-CE89-6D596546C3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5498A8-A395-E0C3-3480-039F82B229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F47C3F-44E9-20B0-2A99-5A467BA2FC84}"/>
              </a:ext>
            </a:extLst>
          </p:cNvPr>
          <p:cNvSpPr>
            <a:spLocks noGrp="1"/>
          </p:cNvSpPr>
          <p:nvPr>
            <p:ph type="dt" sz="half" idx="10"/>
          </p:nvPr>
        </p:nvSpPr>
        <p:spPr/>
        <p:txBody>
          <a:bodyPr/>
          <a:lstStyle/>
          <a:p>
            <a:fld id="{064AB81B-46CC-F44B-8EF1-E4DC3660AA83}" type="datetimeFigureOut">
              <a:rPr lang="en-US" smtClean="0"/>
              <a:t>6/4/25</a:t>
            </a:fld>
            <a:endParaRPr lang="en-US"/>
          </a:p>
        </p:txBody>
      </p:sp>
      <p:sp>
        <p:nvSpPr>
          <p:cNvPr id="5" name="Footer Placeholder 4">
            <a:extLst>
              <a:ext uri="{FF2B5EF4-FFF2-40B4-BE49-F238E27FC236}">
                <a16:creationId xmlns:a16="http://schemas.microsoft.com/office/drawing/2014/main" id="{4205466B-4520-5C84-B2E2-BDEBCA427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53E1A-D552-B92E-C5AA-DE6B993B71A5}"/>
              </a:ext>
            </a:extLst>
          </p:cNvPr>
          <p:cNvSpPr>
            <a:spLocks noGrp="1"/>
          </p:cNvSpPr>
          <p:nvPr>
            <p:ph type="sldNum" sz="quarter" idx="12"/>
          </p:nvPr>
        </p:nvSpPr>
        <p:spPr/>
        <p:txBody>
          <a:bodyPr/>
          <a:lstStyle/>
          <a:p>
            <a:fld id="{35A3504C-ECA9-F04B-AA07-20D3FC4C132D}" type="slidenum">
              <a:rPr lang="en-US" smtClean="0"/>
              <a:t>‹#›</a:t>
            </a:fld>
            <a:endParaRPr lang="en-US"/>
          </a:p>
        </p:txBody>
      </p:sp>
    </p:spTree>
    <p:extLst>
      <p:ext uri="{BB962C8B-B14F-4D97-AF65-F5344CB8AC3E}">
        <p14:creationId xmlns:p14="http://schemas.microsoft.com/office/powerpoint/2010/main" val="193512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B2FC4-AF02-ACAE-129A-B8A700C298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7A1AC-A93D-91E1-03D3-71EA4144C3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132E09-A602-EF54-3023-A1AE11DE48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51E3F4-C200-24A8-57C0-BFFB65D544A1}"/>
              </a:ext>
            </a:extLst>
          </p:cNvPr>
          <p:cNvSpPr>
            <a:spLocks noGrp="1"/>
          </p:cNvSpPr>
          <p:nvPr>
            <p:ph type="dt" sz="half" idx="10"/>
          </p:nvPr>
        </p:nvSpPr>
        <p:spPr/>
        <p:txBody>
          <a:bodyPr/>
          <a:lstStyle/>
          <a:p>
            <a:fld id="{064AB81B-46CC-F44B-8EF1-E4DC3660AA83}" type="datetimeFigureOut">
              <a:rPr lang="en-US" smtClean="0"/>
              <a:t>6/4/25</a:t>
            </a:fld>
            <a:endParaRPr lang="en-US"/>
          </a:p>
        </p:txBody>
      </p:sp>
      <p:sp>
        <p:nvSpPr>
          <p:cNvPr id="6" name="Footer Placeholder 5">
            <a:extLst>
              <a:ext uri="{FF2B5EF4-FFF2-40B4-BE49-F238E27FC236}">
                <a16:creationId xmlns:a16="http://schemas.microsoft.com/office/drawing/2014/main" id="{E281BCFA-D53E-8BB4-123F-5F019514EF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152B6-5CC3-5BF6-9F7C-3AB6AD2683AD}"/>
              </a:ext>
            </a:extLst>
          </p:cNvPr>
          <p:cNvSpPr>
            <a:spLocks noGrp="1"/>
          </p:cNvSpPr>
          <p:nvPr>
            <p:ph type="sldNum" sz="quarter" idx="12"/>
          </p:nvPr>
        </p:nvSpPr>
        <p:spPr/>
        <p:txBody>
          <a:bodyPr/>
          <a:lstStyle/>
          <a:p>
            <a:fld id="{35A3504C-ECA9-F04B-AA07-20D3FC4C132D}" type="slidenum">
              <a:rPr lang="en-US" smtClean="0"/>
              <a:t>‹#›</a:t>
            </a:fld>
            <a:endParaRPr lang="en-US"/>
          </a:p>
        </p:txBody>
      </p:sp>
    </p:spTree>
    <p:extLst>
      <p:ext uri="{BB962C8B-B14F-4D97-AF65-F5344CB8AC3E}">
        <p14:creationId xmlns:p14="http://schemas.microsoft.com/office/powerpoint/2010/main" val="400996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00F2-C963-AFAC-8369-71516C0721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1AAEAE-24A8-3C0D-F737-85E72F5D7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E08F52-3D2D-458D-8313-186D1A858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07EE59-4060-EF6F-D318-82654913D9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65DE55-FD54-C640-F993-7BCFB8BA8D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C3EB50-3D88-C807-BD9E-36565B2ACE09}"/>
              </a:ext>
            </a:extLst>
          </p:cNvPr>
          <p:cNvSpPr>
            <a:spLocks noGrp="1"/>
          </p:cNvSpPr>
          <p:nvPr>
            <p:ph type="dt" sz="half" idx="10"/>
          </p:nvPr>
        </p:nvSpPr>
        <p:spPr/>
        <p:txBody>
          <a:bodyPr/>
          <a:lstStyle/>
          <a:p>
            <a:fld id="{064AB81B-46CC-F44B-8EF1-E4DC3660AA83}" type="datetimeFigureOut">
              <a:rPr lang="en-US" smtClean="0"/>
              <a:t>6/4/25</a:t>
            </a:fld>
            <a:endParaRPr lang="en-US"/>
          </a:p>
        </p:txBody>
      </p:sp>
      <p:sp>
        <p:nvSpPr>
          <p:cNvPr id="8" name="Footer Placeholder 7">
            <a:extLst>
              <a:ext uri="{FF2B5EF4-FFF2-40B4-BE49-F238E27FC236}">
                <a16:creationId xmlns:a16="http://schemas.microsoft.com/office/drawing/2014/main" id="{2A671615-8A85-BB45-104C-99372B9BEA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41AA40-1F35-C860-F5F4-AB53D2E12DAA}"/>
              </a:ext>
            </a:extLst>
          </p:cNvPr>
          <p:cNvSpPr>
            <a:spLocks noGrp="1"/>
          </p:cNvSpPr>
          <p:nvPr>
            <p:ph type="sldNum" sz="quarter" idx="12"/>
          </p:nvPr>
        </p:nvSpPr>
        <p:spPr/>
        <p:txBody>
          <a:bodyPr/>
          <a:lstStyle/>
          <a:p>
            <a:fld id="{35A3504C-ECA9-F04B-AA07-20D3FC4C132D}" type="slidenum">
              <a:rPr lang="en-US" smtClean="0"/>
              <a:t>‹#›</a:t>
            </a:fld>
            <a:endParaRPr lang="en-US"/>
          </a:p>
        </p:txBody>
      </p:sp>
    </p:spTree>
    <p:extLst>
      <p:ext uri="{BB962C8B-B14F-4D97-AF65-F5344CB8AC3E}">
        <p14:creationId xmlns:p14="http://schemas.microsoft.com/office/powerpoint/2010/main" val="2539925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B86FF-A5A2-428D-4F3E-F560689165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A51028-24F9-3D92-9BA0-984BC7895EA4}"/>
              </a:ext>
            </a:extLst>
          </p:cNvPr>
          <p:cNvSpPr>
            <a:spLocks noGrp="1"/>
          </p:cNvSpPr>
          <p:nvPr>
            <p:ph type="dt" sz="half" idx="10"/>
          </p:nvPr>
        </p:nvSpPr>
        <p:spPr/>
        <p:txBody>
          <a:bodyPr/>
          <a:lstStyle/>
          <a:p>
            <a:fld id="{064AB81B-46CC-F44B-8EF1-E4DC3660AA83}" type="datetimeFigureOut">
              <a:rPr lang="en-US" smtClean="0"/>
              <a:t>6/4/25</a:t>
            </a:fld>
            <a:endParaRPr lang="en-US"/>
          </a:p>
        </p:txBody>
      </p:sp>
      <p:sp>
        <p:nvSpPr>
          <p:cNvPr id="4" name="Footer Placeholder 3">
            <a:extLst>
              <a:ext uri="{FF2B5EF4-FFF2-40B4-BE49-F238E27FC236}">
                <a16:creationId xmlns:a16="http://schemas.microsoft.com/office/drawing/2014/main" id="{F1258171-3D6C-4404-B691-587960AC1C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FD6CCE-DA30-FC88-1C7E-9566AFC8622E}"/>
              </a:ext>
            </a:extLst>
          </p:cNvPr>
          <p:cNvSpPr>
            <a:spLocks noGrp="1"/>
          </p:cNvSpPr>
          <p:nvPr>
            <p:ph type="sldNum" sz="quarter" idx="12"/>
          </p:nvPr>
        </p:nvSpPr>
        <p:spPr/>
        <p:txBody>
          <a:bodyPr/>
          <a:lstStyle/>
          <a:p>
            <a:fld id="{35A3504C-ECA9-F04B-AA07-20D3FC4C132D}" type="slidenum">
              <a:rPr lang="en-US" smtClean="0"/>
              <a:t>‹#›</a:t>
            </a:fld>
            <a:endParaRPr lang="en-US"/>
          </a:p>
        </p:txBody>
      </p:sp>
    </p:spTree>
    <p:extLst>
      <p:ext uri="{BB962C8B-B14F-4D97-AF65-F5344CB8AC3E}">
        <p14:creationId xmlns:p14="http://schemas.microsoft.com/office/powerpoint/2010/main" val="3896488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6EB4E9-E1B7-35E2-CBAA-1CA72C93E23A}"/>
              </a:ext>
            </a:extLst>
          </p:cNvPr>
          <p:cNvSpPr>
            <a:spLocks noGrp="1"/>
          </p:cNvSpPr>
          <p:nvPr>
            <p:ph type="dt" sz="half" idx="10"/>
          </p:nvPr>
        </p:nvSpPr>
        <p:spPr/>
        <p:txBody>
          <a:bodyPr/>
          <a:lstStyle/>
          <a:p>
            <a:fld id="{064AB81B-46CC-F44B-8EF1-E4DC3660AA83}" type="datetimeFigureOut">
              <a:rPr lang="en-US" smtClean="0"/>
              <a:t>6/4/25</a:t>
            </a:fld>
            <a:endParaRPr lang="en-US"/>
          </a:p>
        </p:txBody>
      </p:sp>
      <p:sp>
        <p:nvSpPr>
          <p:cNvPr id="3" name="Footer Placeholder 2">
            <a:extLst>
              <a:ext uri="{FF2B5EF4-FFF2-40B4-BE49-F238E27FC236}">
                <a16:creationId xmlns:a16="http://schemas.microsoft.com/office/drawing/2014/main" id="{B1D91720-8828-123A-B95B-B3C628F80A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713D37-917A-4E77-127F-E5078DD789E9}"/>
              </a:ext>
            </a:extLst>
          </p:cNvPr>
          <p:cNvSpPr>
            <a:spLocks noGrp="1"/>
          </p:cNvSpPr>
          <p:nvPr>
            <p:ph type="sldNum" sz="quarter" idx="12"/>
          </p:nvPr>
        </p:nvSpPr>
        <p:spPr/>
        <p:txBody>
          <a:bodyPr/>
          <a:lstStyle/>
          <a:p>
            <a:fld id="{35A3504C-ECA9-F04B-AA07-20D3FC4C132D}" type="slidenum">
              <a:rPr lang="en-US" smtClean="0"/>
              <a:t>‹#›</a:t>
            </a:fld>
            <a:endParaRPr lang="en-US"/>
          </a:p>
        </p:txBody>
      </p:sp>
    </p:spTree>
    <p:extLst>
      <p:ext uri="{BB962C8B-B14F-4D97-AF65-F5344CB8AC3E}">
        <p14:creationId xmlns:p14="http://schemas.microsoft.com/office/powerpoint/2010/main" val="1936963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BF05-BBD3-1E94-A542-8DBA41B34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CDE28A-8CAA-9BBA-4084-870F9F8FC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A52908-5E02-41BD-192F-8D034AC556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A1AE0-B069-7AC9-6238-EFDAFB100A22}"/>
              </a:ext>
            </a:extLst>
          </p:cNvPr>
          <p:cNvSpPr>
            <a:spLocks noGrp="1"/>
          </p:cNvSpPr>
          <p:nvPr>
            <p:ph type="dt" sz="half" idx="10"/>
          </p:nvPr>
        </p:nvSpPr>
        <p:spPr/>
        <p:txBody>
          <a:bodyPr/>
          <a:lstStyle/>
          <a:p>
            <a:fld id="{064AB81B-46CC-F44B-8EF1-E4DC3660AA83}" type="datetimeFigureOut">
              <a:rPr lang="en-US" smtClean="0"/>
              <a:t>6/4/25</a:t>
            </a:fld>
            <a:endParaRPr lang="en-US"/>
          </a:p>
        </p:txBody>
      </p:sp>
      <p:sp>
        <p:nvSpPr>
          <p:cNvPr id="6" name="Footer Placeholder 5">
            <a:extLst>
              <a:ext uri="{FF2B5EF4-FFF2-40B4-BE49-F238E27FC236}">
                <a16:creationId xmlns:a16="http://schemas.microsoft.com/office/drawing/2014/main" id="{3DDDF44E-37C1-A607-047F-5C094FC877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B7518-F778-80FA-BFEC-4B4AAC048C83}"/>
              </a:ext>
            </a:extLst>
          </p:cNvPr>
          <p:cNvSpPr>
            <a:spLocks noGrp="1"/>
          </p:cNvSpPr>
          <p:nvPr>
            <p:ph type="sldNum" sz="quarter" idx="12"/>
          </p:nvPr>
        </p:nvSpPr>
        <p:spPr/>
        <p:txBody>
          <a:bodyPr/>
          <a:lstStyle/>
          <a:p>
            <a:fld id="{35A3504C-ECA9-F04B-AA07-20D3FC4C132D}" type="slidenum">
              <a:rPr lang="en-US" smtClean="0"/>
              <a:t>‹#›</a:t>
            </a:fld>
            <a:endParaRPr lang="en-US"/>
          </a:p>
        </p:txBody>
      </p:sp>
    </p:spTree>
    <p:extLst>
      <p:ext uri="{BB962C8B-B14F-4D97-AF65-F5344CB8AC3E}">
        <p14:creationId xmlns:p14="http://schemas.microsoft.com/office/powerpoint/2010/main" val="173221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63EFA-B0A4-59C3-66AA-F36747C487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A7B84F-1739-5E8E-D061-FD11802216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E12D9D-D9B0-1E92-DCC5-E2C3C1DD1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18A71-C683-CB53-0149-EB2F4902E032}"/>
              </a:ext>
            </a:extLst>
          </p:cNvPr>
          <p:cNvSpPr>
            <a:spLocks noGrp="1"/>
          </p:cNvSpPr>
          <p:nvPr>
            <p:ph type="dt" sz="half" idx="10"/>
          </p:nvPr>
        </p:nvSpPr>
        <p:spPr/>
        <p:txBody>
          <a:bodyPr/>
          <a:lstStyle/>
          <a:p>
            <a:fld id="{064AB81B-46CC-F44B-8EF1-E4DC3660AA83}" type="datetimeFigureOut">
              <a:rPr lang="en-US" smtClean="0"/>
              <a:t>6/4/25</a:t>
            </a:fld>
            <a:endParaRPr lang="en-US"/>
          </a:p>
        </p:txBody>
      </p:sp>
      <p:sp>
        <p:nvSpPr>
          <p:cNvPr id="6" name="Footer Placeholder 5">
            <a:extLst>
              <a:ext uri="{FF2B5EF4-FFF2-40B4-BE49-F238E27FC236}">
                <a16:creationId xmlns:a16="http://schemas.microsoft.com/office/drawing/2014/main" id="{D9E6081D-DDF9-1FD6-07A4-8AD251017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528C9A-48F6-E982-298C-C90316C44B76}"/>
              </a:ext>
            </a:extLst>
          </p:cNvPr>
          <p:cNvSpPr>
            <a:spLocks noGrp="1"/>
          </p:cNvSpPr>
          <p:nvPr>
            <p:ph type="sldNum" sz="quarter" idx="12"/>
          </p:nvPr>
        </p:nvSpPr>
        <p:spPr/>
        <p:txBody>
          <a:bodyPr/>
          <a:lstStyle/>
          <a:p>
            <a:fld id="{35A3504C-ECA9-F04B-AA07-20D3FC4C132D}" type="slidenum">
              <a:rPr lang="en-US" smtClean="0"/>
              <a:t>‹#›</a:t>
            </a:fld>
            <a:endParaRPr lang="en-US"/>
          </a:p>
        </p:txBody>
      </p:sp>
    </p:spTree>
    <p:extLst>
      <p:ext uri="{BB962C8B-B14F-4D97-AF65-F5344CB8AC3E}">
        <p14:creationId xmlns:p14="http://schemas.microsoft.com/office/powerpoint/2010/main" val="3871392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01F8E-31B2-CEF5-0A8A-A38DD481A0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78232C-EDB5-E652-5BF9-FE58574F8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54B431-19FB-9884-679C-E9552773A5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4AB81B-46CC-F44B-8EF1-E4DC3660AA83}" type="datetimeFigureOut">
              <a:rPr lang="en-US" smtClean="0"/>
              <a:t>6/4/25</a:t>
            </a:fld>
            <a:endParaRPr lang="en-US"/>
          </a:p>
        </p:txBody>
      </p:sp>
      <p:sp>
        <p:nvSpPr>
          <p:cNvPr id="5" name="Footer Placeholder 4">
            <a:extLst>
              <a:ext uri="{FF2B5EF4-FFF2-40B4-BE49-F238E27FC236}">
                <a16:creationId xmlns:a16="http://schemas.microsoft.com/office/drawing/2014/main" id="{6DBA83BB-24BE-ADF1-3B42-CC8D1E7244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EA1C74D-8144-E327-C289-6EE24D8619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A3504C-ECA9-F04B-AA07-20D3FC4C132D}" type="slidenum">
              <a:rPr lang="en-US" smtClean="0"/>
              <a:t>‹#›</a:t>
            </a:fld>
            <a:endParaRPr lang="en-US"/>
          </a:p>
        </p:txBody>
      </p:sp>
    </p:spTree>
    <p:extLst>
      <p:ext uri="{BB962C8B-B14F-4D97-AF65-F5344CB8AC3E}">
        <p14:creationId xmlns:p14="http://schemas.microsoft.com/office/powerpoint/2010/main" val="3987008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8.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10"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5BDF-D298-15BC-2DE1-8C3080D0EEC5}"/>
              </a:ext>
            </a:extLst>
          </p:cNvPr>
          <p:cNvSpPr>
            <a:spLocks noGrp="1"/>
          </p:cNvSpPr>
          <p:nvPr>
            <p:ph type="ctrTitle"/>
          </p:nvPr>
        </p:nvSpPr>
        <p:spPr>
          <a:xfrm>
            <a:off x="107243" y="1940485"/>
            <a:ext cx="11977511" cy="2387600"/>
          </a:xfrm>
        </p:spPr>
        <p:txBody>
          <a:bodyPr>
            <a:normAutofit fontScale="90000"/>
          </a:bodyPr>
          <a:lstStyle/>
          <a:p>
            <a:r>
              <a:rPr lang="en-US" dirty="0">
                <a:solidFill>
                  <a:srgbClr val="1B1C1D"/>
                </a:solidFill>
                <a:latin typeface="Google Sans Text"/>
              </a:rPr>
              <a:t>Essential Tools for Reproducible Research</a:t>
            </a:r>
            <a:br>
              <a:rPr lang="en-US" dirty="0">
                <a:solidFill>
                  <a:srgbClr val="000000"/>
                </a:solidFill>
                <a:latin typeface="Arial" panose="020B0604020202020204" pitchFamily="34" charset="0"/>
              </a:rPr>
            </a:br>
            <a:endParaRPr lang="en-US" dirty="0"/>
          </a:p>
        </p:txBody>
      </p:sp>
      <p:sp>
        <p:nvSpPr>
          <p:cNvPr id="3" name="Subtitle 2">
            <a:extLst>
              <a:ext uri="{FF2B5EF4-FFF2-40B4-BE49-F238E27FC236}">
                <a16:creationId xmlns:a16="http://schemas.microsoft.com/office/drawing/2014/main" id="{B4E25889-CF99-D034-5749-5E78181F3AB6}"/>
              </a:ext>
            </a:extLst>
          </p:cNvPr>
          <p:cNvSpPr>
            <a:spLocks noGrp="1"/>
          </p:cNvSpPr>
          <p:nvPr>
            <p:ph type="subTitle" idx="1"/>
          </p:nvPr>
        </p:nvSpPr>
        <p:spPr>
          <a:xfrm>
            <a:off x="1523999" y="4486457"/>
            <a:ext cx="9144000" cy="1655762"/>
          </a:xfrm>
        </p:spPr>
        <p:txBody>
          <a:bodyPr>
            <a:normAutofit/>
          </a:bodyPr>
          <a:lstStyle/>
          <a:p>
            <a:r>
              <a:rPr lang="en-US" sz="3600" dirty="0">
                <a:solidFill>
                  <a:srgbClr val="1B1C1D"/>
                </a:solidFill>
                <a:latin typeface="Google Sans Text"/>
              </a:rPr>
              <a:t>Pipelines, Workflow Management Systems &amp; Containers</a:t>
            </a:r>
            <a:endParaRPr lang="en-US" sz="36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66478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4BCB-63AE-C41A-A25B-D7C102F7DD5F}"/>
              </a:ext>
            </a:extLst>
          </p:cNvPr>
          <p:cNvSpPr>
            <a:spLocks noGrp="1"/>
          </p:cNvSpPr>
          <p:nvPr>
            <p:ph type="title"/>
          </p:nvPr>
        </p:nvSpPr>
        <p:spPr/>
        <p:txBody>
          <a:bodyPr/>
          <a:lstStyle/>
          <a:p>
            <a:r>
              <a:rPr lang="en-US" dirty="0"/>
              <a:t>Pipelines - What &amp; Why</a:t>
            </a:r>
          </a:p>
        </p:txBody>
      </p:sp>
      <p:sp>
        <p:nvSpPr>
          <p:cNvPr id="3" name="Content Placeholder 2">
            <a:extLst>
              <a:ext uri="{FF2B5EF4-FFF2-40B4-BE49-F238E27FC236}">
                <a16:creationId xmlns:a16="http://schemas.microsoft.com/office/drawing/2014/main" id="{C14507E7-94AC-BA12-9377-A30B9D469C93}"/>
              </a:ext>
            </a:extLst>
          </p:cNvPr>
          <p:cNvSpPr>
            <a:spLocks noGrp="1"/>
          </p:cNvSpPr>
          <p:nvPr>
            <p:ph idx="1"/>
          </p:nvPr>
        </p:nvSpPr>
        <p:spPr/>
        <p:txBody>
          <a:bodyPr/>
          <a:lstStyle/>
          <a:p>
            <a:pPr marL="0" indent="0" algn="ctr">
              <a:buNone/>
            </a:pPr>
            <a:r>
              <a:rPr lang="en-US" sz="3200" b="1" dirty="0"/>
              <a:t>A specific set  programs or scripts to that is run in a predefined, automated sequence</a:t>
            </a:r>
          </a:p>
          <a:p>
            <a:pPr>
              <a:buFont typeface="Wingdings" pitchFamily="2" charset="2"/>
              <a:buChar char="§"/>
            </a:pPr>
            <a:endParaRPr lang="en-US" dirty="0"/>
          </a:p>
          <a:p>
            <a:pPr>
              <a:buFont typeface="Wingdings" pitchFamily="2" charset="2"/>
              <a:buChar char="§"/>
            </a:pPr>
            <a:r>
              <a:rPr lang="en-US" dirty="0"/>
              <a:t>Reduces manual errors, saves time, and provides detailed, step-by-step record of exactly what happened to your data. </a:t>
            </a:r>
          </a:p>
          <a:p>
            <a:pPr marL="0" indent="0">
              <a:buNone/>
            </a:pPr>
            <a:endParaRPr lang="en-US" dirty="0"/>
          </a:p>
        </p:txBody>
      </p:sp>
      <p:sp>
        <p:nvSpPr>
          <p:cNvPr id="4" name="Content Placeholder 2">
            <a:extLst>
              <a:ext uri="{FF2B5EF4-FFF2-40B4-BE49-F238E27FC236}">
                <a16:creationId xmlns:a16="http://schemas.microsoft.com/office/drawing/2014/main" id="{7870B1E7-D887-724D-C9C8-F19252FE8804}"/>
              </a:ext>
            </a:extLst>
          </p:cNvPr>
          <p:cNvSpPr txBox="1">
            <a:spLocks/>
          </p:cNvSpPr>
          <p:nvPr/>
        </p:nvSpPr>
        <p:spPr>
          <a:xfrm>
            <a:off x="838200" y="4745958"/>
            <a:ext cx="6152386"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buFont typeface="Wingdings" pitchFamily="2" charset="2"/>
              <a:buChar char="§"/>
            </a:pPr>
            <a:endParaRPr lang="en-US" sz="3000" dirty="0"/>
          </a:p>
          <a:p>
            <a:pPr marL="352425" indent="-352425" algn="ctr">
              <a:buFont typeface="Arial" panose="020B0604020202020204" pitchFamily="34" charset="0"/>
              <a:buNone/>
            </a:pPr>
            <a:r>
              <a:rPr lang="en-US" sz="3500" i="1" dirty="0"/>
              <a:t>A ‘pattern’ for your analysis</a:t>
            </a:r>
          </a:p>
          <a:p>
            <a:pPr marL="352425" indent="-352425">
              <a:buFont typeface="Arial" panose="020B0604020202020204" pitchFamily="34" charset="0"/>
              <a:buNone/>
            </a:pPr>
            <a:endParaRPr lang="en-US" b="1" dirty="0"/>
          </a:p>
          <a:p>
            <a:pPr marL="352425" indent="-352425">
              <a:buFont typeface="Wingdings" pitchFamily="2" charset="2"/>
              <a:buChar char="§"/>
            </a:pPr>
            <a:endParaRPr lang="en-US" dirty="0"/>
          </a:p>
        </p:txBody>
      </p:sp>
      <p:grpSp>
        <p:nvGrpSpPr>
          <p:cNvPr id="5" name="Group 4">
            <a:extLst>
              <a:ext uri="{FF2B5EF4-FFF2-40B4-BE49-F238E27FC236}">
                <a16:creationId xmlns:a16="http://schemas.microsoft.com/office/drawing/2014/main" id="{1B6422EF-9FE5-20F9-88ED-AB2DF31DD816}"/>
              </a:ext>
            </a:extLst>
          </p:cNvPr>
          <p:cNvGrpSpPr>
            <a:grpSpLocks noChangeAspect="1"/>
          </p:cNvGrpSpPr>
          <p:nvPr/>
        </p:nvGrpSpPr>
        <p:grpSpPr>
          <a:xfrm>
            <a:off x="6990586" y="4236316"/>
            <a:ext cx="1900922" cy="2256559"/>
            <a:chOff x="3522406" y="1603598"/>
            <a:chExt cx="3200400" cy="4183194"/>
          </a:xfrm>
        </p:grpSpPr>
        <p:cxnSp>
          <p:nvCxnSpPr>
            <p:cNvPr id="6" name="Straight Arrow Connector 5">
              <a:extLst>
                <a:ext uri="{FF2B5EF4-FFF2-40B4-BE49-F238E27FC236}">
                  <a16:creationId xmlns:a16="http://schemas.microsoft.com/office/drawing/2014/main" id="{30E275A8-FBE2-20DB-79B1-835728118125}"/>
                </a:ext>
              </a:extLst>
            </p:cNvPr>
            <p:cNvCxnSpPr/>
            <p:nvPr/>
          </p:nvCxnSpPr>
          <p:spPr>
            <a:xfrm>
              <a:off x="4733091" y="3352429"/>
              <a:ext cx="1874791" cy="0"/>
            </a:xfrm>
            <a:prstGeom prst="straightConnector1">
              <a:avLst/>
            </a:prstGeom>
            <a:ln w="5715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pic>
          <p:nvPicPr>
            <p:cNvPr id="7" name="Picture 6" descr="A close-up of a chart&#10;&#10;AI-generated content may be incorrect.">
              <a:extLst>
                <a:ext uri="{FF2B5EF4-FFF2-40B4-BE49-F238E27FC236}">
                  <a16:creationId xmlns:a16="http://schemas.microsoft.com/office/drawing/2014/main" id="{55E394A4-659E-0466-F653-6A63E6453E4D}"/>
                </a:ext>
              </a:extLst>
            </p:cNvPr>
            <p:cNvPicPr>
              <a:picLocks noChangeAspect="1"/>
            </p:cNvPicPr>
            <p:nvPr/>
          </p:nvPicPr>
          <p:blipFill>
            <a:blip r:embed="rId2"/>
            <a:stretch>
              <a:fillRect/>
            </a:stretch>
          </p:blipFill>
          <p:spPr>
            <a:xfrm>
              <a:off x="3522406" y="1608492"/>
              <a:ext cx="3200400" cy="4178300"/>
            </a:xfrm>
            <a:prstGeom prst="rect">
              <a:avLst/>
            </a:prstGeom>
            <a:ln>
              <a:solidFill>
                <a:schemeClr val="tx1"/>
              </a:solidFill>
            </a:ln>
          </p:spPr>
        </p:pic>
        <p:sp>
          <p:nvSpPr>
            <p:cNvPr id="8" name="TextBox 7">
              <a:extLst>
                <a:ext uri="{FF2B5EF4-FFF2-40B4-BE49-F238E27FC236}">
                  <a16:creationId xmlns:a16="http://schemas.microsoft.com/office/drawing/2014/main" id="{0E649E47-4186-39C8-D3D2-9A3AB8323D28}"/>
                </a:ext>
              </a:extLst>
            </p:cNvPr>
            <p:cNvSpPr txBox="1"/>
            <p:nvPr/>
          </p:nvSpPr>
          <p:spPr>
            <a:xfrm>
              <a:off x="3522406" y="1603598"/>
              <a:ext cx="3200400" cy="570555"/>
            </a:xfrm>
            <a:prstGeom prst="rect">
              <a:avLst/>
            </a:prstGeom>
            <a:solidFill>
              <a:schemeClr val="bg1"/>
            </a:solidFill>
            <a:ln>
              <a:solidFill>
                <a:schemeClr val="tx1"/>
              </a:solidFill>
            </a:ln>
          </p:spPr>
          <p:txBody>
            <a:bodyPr wrap="square" rtlCol="0">
              <a:spAutoFit/>
            </a:bodyPr>
            <a:lstStyle/>
            <a:p>
              <a:pPr algn="ctr"/>
              <a:r>
                <a:rPr lang="en-US" sz="1400" dirty="0"/>
                <a:t>How to knit a sweater</a:t>
              </a:r>
            </a:p>
          </p:txBody>
        </p:sp>
      </p:grpSp>
      <p:pic>
        <p:nvPicPr>
          <p:cNvPr id="9" name="Picture 8" descr="A red sweater with a green label&#10;&#10;AI-generated content may be incorrect.">
            <a:extLst>
              <a:ext uri="{FF2B5EF4-FFF2-40B4-BE49-F238E27FC236}">
                <a16:creationId xmlns:a16="http://schemas.microsoft.com/office/drawing/2014/main" id="{8BA002CD-3C6A-C0B4-1FC2-342DFB2EC3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541" b="89971" l="5769" r="94872">
                        <a14:foregroundMark x1="34936" y1="6831" x2="61699" y2="6977"/>
                        <a14:foregroundMark x1="89744" y1="73401" x2="89423" y2="81831"/>
                        <a14:foregroundMark x1="92628" y1="80814" x2="94872" y2="85465"/>
                        <a14:foregroundMark x1="6090" y1="83866" x2="5769" y2="63517"/>
                        <a14:foregroundMark x1="5769" y1="63517" x2="6571" y2="62355"/>
                        <a14:foregroundMark x1="60577" y1="6541" x2="65064" y2="6831"/>
                      </a14:backgroundRemoval>
                    </a14:imgEffect>
                  </a14:imgLayer>
                </a14:imgProps>
              </a:ext>
            </a:extLst>
          </a:blip>
          <a:stretch>
            <a:fillRect/>
          </a:stretch>
        </p:blipFill>
        <p:spPr>
          <a:xfrm>
            <a:off x="9910414" y="4233606"/>
            <a:ext cx="2000574" cy="2205761"/>
          </a:xfrm>
          <a:prstGeom prst="rect">
            <a:avLst/>
          </a:prstGeom>
        </p:spPr>
      </p:pic>
      <p:cxnSp>
        <p:nvCxnSpPr>
          <p:cNvPr id="11" name="Straight Arrow Connector 10">
            <a:extLst>
              <a:ext uri="{FF2B5EF4-FFF2-40B4-BE49-F238E27FC236}">
                <a16:creationId xmlns:a16="http://schemas.microsoft.com/office/drawing/2014/main" id="{E7D9786C-BBFC-F56C-6A7C-BD69DF59E375}"/>
              </a:ext>
            </a:extLst>
          </p:cNvPr>
          <p:cNvCxnSpPr>
            <a:cxnSpLocks/>
            <a:endCxn id="9" idx="1"/>
          </p:cNvCxnSpPr>
          <p:nvPr/>
        </p:nvCxnSpPr>
        <p:spPr>
          <a:xfrm>
            <a:off x="9000805" y="5318592"/>
            <a:ext cx="909609" cy="0"/>
          </a:xfrm>
          <a:prstGeom prst="straightConnector1">
            <a:avLst/>
          </a:prstGeom>
          <a:ln w="5715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95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26465-A7D9-6D59-B86A-314FE806317A}"/>
            </a:ext>
          </a:extLst>
        </p:cNvPr>
        <p:cNvGrpSpPr/>
        <p:nvPr/>
      </p:nvGrpSpPr>
      <p:grpSpPr>
        <a:xfrm>
          <a:off x="0" y="0"/>
          <a:ext cx="0" cy="0"/>
          <a:chOff x="0" y="0"/>
          <a:chExt cx="0" cy="0"/>
        </a:xfrm>
      </p:grpSpPr>
      <p:grpSp>
        <p:nvGrpSpPr>
          <p:cNvPr id="67" name="Group 66">
            <a:extLst>
              <a:ext uri="{FF2B5EF4-FFF2-40B4-BE49-F238E27FC236}">
                <a16:creationId xmlns:a16="http://schemas.microsoft.com/office/drawing/2014/main" id="{B28AB466-5AC3-E895-C627-5FFB4CBA71E9}"/>
              </a:ext>
            </a:extLst>
          </p:cNvPr>
          <p:cNvGrpSpPr/>
          <p:nvPr/>
        </p:nvGrpSpPr>
        <p:grpSpPr>
          <a:xfrm>
            <a:off x="600890" y="2850794"/>
            <a:ext cx="10526772" cy="2442031"/>
            <a:chOff x="600890" y="2850794"/>
            <a:chExt cx="10526772" cy="2442031"/>
          </a:xfrm>
        </p:grpSpPr>
        <p:sp>
          <p:nvSpPr>
            <p:cNvPr id="4" name="TextBox 3">
              <a:extLst>
                <a:ext uri="{FF2B5EF4-FFF2-40B4-BE49-F238E27FC236}">
                  <a16:creationId xmlns:a16="http://schemas.microsoft.com/office/drawing/2014/main" id="{3E606777-F2CB-7BCB-47A0-7B018CAD9F0B}"/>
                </a:ext>
              </a:extLst>
            </p:cNvPr>
            <p:cNvSpPr txBox="1"/>
            <p:nvPr/>
          </p:nvSpPr>
          <p:spPr>
            <a:xfrm>
              <a:off x="600890" y="2850794"/>
              <a:ext cx="2157550" cy="830997"/>
            </a:xfrm>
            <a:prstGeom prst="rect">
              <a:avLst/>
            </a:prstGeom>
            <a:noFill/>
            <a:ln w="28575">
              <a:solidFill>
                <a:schemeClr val="tx1"/>
              </a:solidFill>
            </a:ln>
          </p:spPr>
          <p:txBody>
            <a:bodyPr wrap="square" rtlCol="0">
              <a:spAutoFit/>
            </a:bodyPr>
            <a:lstStyle/>
            <a:p>
              <a:pPr algn="ctr"/>
              <a:r>
                <a:rPr lang="en-US" sz="2400" dirty="0"/>
                <a:t>Metagenomic Reads</a:t>
              </a:r>
            </a:p>
          </p:txBody>
        </p:sp>
        <p:sp>
          <p:nvSpPr>
            <p:cNvPr id="10" name="TextBox 9">
              <a:extLst>
                <a:ext uri="{FF2B5EF4-FFF2-40B4-BE49-F238E27FC236}">
                  <a16:creationId xmlns:a16="http://schemas.microsoft.com/office/drawing/2014/main" id="{4D6836F0-A13D-23C2-1F04-2CACF4CDA2B4}"/>
                </a:ext>
              </a:extLst>
            </p:cNvPr>
            <p:cNvSpPr txBox="1"/>
            <p:nvPr/>
          </p:nvSpPr>
          <p:spPr>
            <a:xfrm>
              <a:off x="3557649" y="2850794"/>
              <a:ext cx="1652451" cy="830997"/>
            </a:xfrm>
            <a:prstGeom prst="rect">
              <a:avLst/>
            </a:prstGeom>
            <a:noFill/>
            <a:ln w="28575">
              <a:solidFill>
                <a:schemeClr val="tx1"/>
              </a:solidFill>
            </a:ln>
          </p:spPr>
          <p:txBody>
            <a:bodyPr wrap="square" rtlCol="0">
              <a:spAutoFit/>
            </a:bodyPr>
            <a:lstStyle/>
            <a:p>
              <a:pPr algn="ctr"/>
              <a:r>
                <a:rPr lang="en-US" sz="2400" dirty="0"/>
                <a:t>Taxonomic Profiling</a:t>
              </a:r>
            </a:p>
          </p:txBody>
        </p:sp>
        <p:sp>
          <p:nvSpPr>
            <p:cNvPr id="11" name="TextBox 10">
              <a:extLst>
                <a:ext uri="{FF2B5EF4-FFF2-40B4-BE49-F238E27FC236}">
                  <a16:creationId xmlns:a16="http://schemas.microsoft.com/office/drawing/2014/main" id="{4B13D144-859D-D0C6-39DC-BF5716397D11}"/>
                </a:ext>
              </a:extLst>
            </p:cNvPr>
            <p:cNvSpPr txBox="1"/>
            <p:nvPr/>
          </p:nvSpPr>
          <p:spPr>
            <a:xfrm>
              <a:off x="6009309" y="2850794"/>
              <a:ext cx="2330632" cy="830997"/>
            </a:xfrm>
            <a:prstGeom prst="rect">
              <a:avLst/>
            </a:prstGeom>
            <a:noFill/>
            <a:ln w="28575">
              <a:solidFill>
                <a:schemeClr val="tx1"/>
              </a:solidFill>
            </a:ln>
          </p:spPr>
          <p:txBody>
            <a:bodyPr wrap="square" rtlCol="0">
              <a:spAutoFit/>
            </a:bodyPr>
            <a:lstStyle/>
            <a:p>
              <a:pPr algn="ctr"/>
              <a:r>
                <a:rPr lang="en-US" sz="2400" dirty="0"/>
                <a:t>Pangenome Search</a:t>
              </a:r>
            </a:p>
          </p:txBody>
        </p:sp>
        <p:sp>
          <p:nvSpPr>
            <p:cNvPr id="12" name="TextBox 11">
              <a:extLst>
                <a:ext uri="{FF2B5EF4-FFF2-40B4-BE49-F238E27FC236}">
                  <a16:creationId xmlns:a16="http://schemas.microsoft.com/office/drawing/2014/main" id="{02EA9F70-01E3-F306-E086-C024F3B32682}"/>
                </a:ext>
              </a:extLst>
            </p:cNvPr>
            <p:cNvSpPr txBox="1"/>
            <p:nvPr/>
          </p:nvSpPr>
          <p:spPr>
            <a:xfrm>
              <a:off x="9125779" y="2850794"/>
              <a:ext cx="1567543" cy="830997"/>
            </a:xfrm>
            <a:prstGeom prst="rect">
              <a:avLst/>
            </a:prstGeom>
            <a:noFill/>
            <a:ln w="28575">
              <a:solidFill>
                <a:schemeClr val="tx1"/>
              </a:solidFill>
            </a:ln>
          </p:spPr>
          <p:txBody>
            <a:bodyPr wrap="square" rtlCol="0">
              <a:spAutoFit/>
            </a:bodyPr>
            <a:lstStyle/>
            <a:p>
              <a:pPr algn="ctr"/>
              <a:r>
                <a:rPr lang="en-US" sz="2400" dirty="0"/>
                <a:t>Translated Alignment</a:t>
              </a:r>
            </a:p>
          </p:txBody>
        </p:sp>
        <p:sp>
          <p:nvSpPr>
            <p:cNvPr id="13" name="TextBox 12">
              <a:extLst>
                <a:ext uri="{FF2B5EF4-FFF2-40B4-BE49-F238E27FC236}">
                  <a16:creationId xmlns:a16="http://schemas.microsoft.com/office/drawing/2014/main" id="{80B59ED9-9020-FE95-E1AA-38D525E90455}"/>
                </a:ext>
              </a:extLst>
            </p:cNvPr>
            <p:cNvSpPr txBox="1"/>
            <p:nvPr/>
          </p:nvSpPr>
          <p:spPr>
            <a:xfrm>
              <a:off x="8691439" y="4461828"/>
              <a:ext cx="2436223" cy="830997"/>
            </a:xfrm>
            <a:prstGeom prst="rect">
              <a:avLst/>
            </a:prstGeom>
            <a:noFill/>
            <a:ln w="28575">
              <a:solidFill>
                <a:schemeClr val="tx1"/>
              </a:solidFill>
            </a:ln>
          </p:spPr>
          <p:txBody>
            <a:bodyPr wrap="square" rtlCol="0">
              <a:spAutoFit/>
            </a:bodyPr>
            <a:lstStyle/>
            <a:p>
              <a:pPr algn="ctr"/>
              <a:r>
                <a:rPr lang="en-US" sz="2400" dirty="0"/>
                <a:t>Pathway Reconstruction</a:t>
              </a:r>
            </a:p>
          </p:txBody>
        </p:sp>
        <p:cxnSp>
          <p:nvCxnSpPr>
            <p:cNvPr id="18" name="Straight Arrow Connector 17">
              <a:extLst>
                <a:ext uri="{FF2B5EF4-FFF2-40B4-BE49-F238E27FC236}">
                  <a16:creationId xmlns:a16="http://schemas.microsoft.com/office/drawing/2014/main" id="{348047D8-8F46-F34E-E793-CF75C32E7CA7}"/>
                </a:ext>
              </a:extLst>
            </p:cNvPr>
            <p:cNvCxnSpPr>
              <a:cxnSpLocks/>
            </p:cNvCxnSpPr>
            <p:nvPr/>
          </p:nvCxnSpPr>
          <p:spPr>
            <a:xfrm>
              <a:off x="9909550" y="3824789"/>
              <a:ext cx="0" cy="510478"/>
            </a:xfrm>
            <a:prstGeom prst="straightConnector1">
              <a:avLst/>
            </a:prstGeom>
            <a:ln w="3810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BC424F1-99C2-398E-3146-7765C26259B4}"/>
                </a:ext>
              </a:extLst>
            </p:cNvPr>
            <p:cNvCxnSpPr>
              <a:cxnSpLocks/>
            </p:cNvCxnSpPr>
            <p:nvPr/>
          </p:nvCxnSpPr>
          <p:spPr>
            <a:xfrm flipV="1">
              <a:off x="2901464" y="3264500"/>
              <a:ext cx="548640" cy="3585"/>
            </a:xfrm>
            <a:prstGeom prst="straightConnector1">
              <a:avLst/>
            </a:prstGeom>
            <a:ln w="3810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CF233E3-08DA-9BB9-5708-266352B67D48}"/>
                </a:ext>
              </a:extLst>
            </p:cNvPr>
            <p:cNvCxnSpPr>
              <a:cxnSpLocks/>
            </p:cNvCxnSpPr>
            <p:nvPr/>
          </p:nvCxnSpPr>
          <p:spPr>
            <a:xfrm>
              <a:off x="5344937" y="3266292"/>
              <a:ext cx="548640" cy="0"/>
            </a:xfrm>
            <a:prstGeom prst="straightConnector1">
              <a:avLst/>
            </a:prstGeom>
            <a:ln w="3810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7705B1F-8C27-3122-B71F-97B51BFBB974}"/>
                </a:ext>
              </a:extLst>
            </p:cNvPr>
            <p:cNvCxnSpPr>
              <a:cxnSpLocks/>
            </p:cNvCxnSpPr>
            <p:nvPr/>
          </p:nvCxnSpPr>
          <p:spPr>
            <a:xfrm>
              <a:off x="8460382" y="3266292"/>
              <a:ext cx="548640" cy="0"/>
            </a:xfrm>
            <a:prstGeom prst="straightConnector1">
              <a:avLst/>
            </a:prstGeom>
            <a:ln w="3810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4CD37AD-728B-AE23-5356-7AACEA3C0E63}"/>
                </a:ext>
              </a:extLst>
            </p:cNvPr>
            <p:cNvCxnSpPr>
              <a:cxnSpLocks/>
            </p:cNvCxnSpPr>
            <p:nvPr/>
          </p:nvCxnSpPr>
          <p:spPr>
            <a:xfrm flipH="1">
              <a:off x="8009581" y="4877326"/>
              <a:ext cx="548640" cy="0"/>
            </a:xfrm>
            <a:prstGeom prst="straightConnector1">
              <a:avLst/>
            </a:prstGeom>
            <a:ln w="3810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F1BF015-4453-4055-ABCB-CD0EAC1365DE}"/>
                </a:ext>
              </a:extLst>
            </p:cNvPr>
            <p:cNvSpPr txBox="1"/>
            <p:nvPr/>
          </p:nvSpPr>
          <p:spPr>
            <a:xfrm>
              <a:off x="6219885" y="4646493"/>
              <a:ext cx="1656478" cy="461665"/>
            </a:xfrm>
            <a:prstGeom prst="rect">
              <a:avLst/>
            </a:prstGeom>
            <a:noFill/>
            <a:ln w="28575">
              <a:solidFill>
                <a:schemeClr val="tx1"/>
              </a:solidFill>
            </a:ln>
          </p:spPr>
          <p:txBody>
            <a:bodyPr wrap="square" rtlCol="0">
              <a:spAutoFit/>
            </a:bodyPr>
            <a:lstStyle/>
            <a:p>
              <a:pPr algn="ctr"/>
              <a:r>
                <a:rPr lang="en-US" sz="2400" dirty="0"/>
                <a:t>Output</a:t>
              </a:r>
            </a:p>
          </p:txBody>
        </p:sp>
      </p:grpSp>
      <p:grpSp>
        <p:nvGrpSpPr>
          <p:cNvPr id="77" name="Group 76">
            <a:extLst>
              <a:ext uri="{FF2B5EF4-FFF2-40B4-BE49-F238E27FC236}">
                <a16:creationId xmlns:a16="http://schemas.microsoft.com/office/drawing/2014/main" id="{C39EE0BE-8F39-054F-B3D4-2753B33D1E12}"/>
              </a:ext>
            </a:extLst>
          </p:cNvPr>
          <p:cNvGrpSpPr/>
          <p:nvPr/>
        </p:nvGrpSpPr>
        <p:grpSpPr>
          <a:xfrm>
            <a:off x="-92855" y="1981416"/>
            <a:ext cx="10830837" cy="4950385"/>
            <a:chOff x="-92855" y="1981416"/>
            <a:chExt cx="10830837" cy="4950385"/>
          </a:xfrm>
        </p:grpSpPr>
        <p:sp>
          <p:nvSpPr>
            <p:cNvPr id="34" name="TextBox 33">
              <a:extLst>
                <a:ext uri="{FF2B5EF4-FFF2-40B4-BE49-F238E27FC236}">
                  <a16:creationId xmlns:a16="http://schemas.microsoft.com/office/drawing/2014/main" id="{8B187C59-A2AC-DF30-694C-DBF0B6617BDF}"/>
                </a:ext>
              </a:extLst>
            </p:cNvPr>
            <p:cNvSpPr txBox="1"/>
            <p:nvPr/>
          </p:nvSpPr>
          <p:spPr>
            <a:xfrm>
              <a:off x="-92855" y="6562469"/>
              <a:ext cx="6537278" cy="369332"/>
            </a:xfrm>
            <a:prstGeom prst="rect">
              <a:avLst/>
            </a:prstGeom>
            <a:noFill/>
          </p:spPr>
          <p:txBody>
            <a:bodyPr wrap="square" rtlCol="0">
              <a:spAutoFit/>
            </a:bodyPr>
            <a:lstStyle/>
            <a:p>
              <a:r>
                <a:rPr lang="en-US" dirty="0"/>
                <a:t>https://</a:t>
              </a:r>
              <a:r>
                <a:rPr lang="en-US" dirty="0" err="1"/>
                <a:t>huttenhower.sph.harvard.edu</a:t>
              </a:r>
              <a:r>
                <a:rPr lang="en-US" dirty="0"/>
                <a:t>/</a:t>
              </a:r>
              <a:r>
                <a:rPr lang="en-US" dirty="0" err="1"/>
                <a:t>humann</a:t>
              </a:r>
              <a:r>
                <a:rPr lang="en-US" dirty="0"/>
                <a:t>/</a:t>
              </a:r>
            </a:p>
          </p:txBody>
        </p:sp>
        <p:grpSp>
          <p:nvGrpSpPr>
            <p:cNvPr id="73" name="Group 72">
              <a:extLst>
                <a:ext uri="{FF2B5EF4-FFF2-40B4-BE49-F238E27FC236}">
                  <a16:creationId xmlns:a16="http://schemas.microsoft.com/office/drawing/2014/main" id="{15D96DC2-7451-E485-1C48-7045AA1CF6BD}"/>
                </a:ext>
              </a:extLst>
            </p:cNvPr>
            <p:cNvGrpSpPr/>
            <p:nvPr/>
          </p:nvGrpSpPr>
          <p:grpSpPr>
            <a:xfrm>
              <a:off x="609989" y="1981416"/>
              <a:ext cx="10127993" cy="4193570"/>
              <a:chOff x="609989" y="1981416"/>
              <a:chExt cx="10127993" cy="4193570"/>
            </a:xfrm>
          </p:grpSpPr>
          <p:grpSp>
            <p:nvGrpSpPr>
              <p:cNvPr id="66" name="Group 65">
                <a:extLst>
                  <a:ext uri="{FF2B5EF4-FFF2-40B4-BE49-F238E27FC236}">
                    <a16:creationId xmlns:a16="http://schemas.microsoft.com/office/drawing/2014/main" id="{1A9C9D2C-C6CD-0E51-63B5-CCEBAEA933DA}"/>
                  </a:ext>
                </a:extLst>
              </p:cNvPr>
              <p:cNvGrpSpPr/>
              <p:nvPr/>
            </p:nvGrpSpPr>
            <p:grpSpPr>
              <a:xfrm>
                <a:off x="609989" y="1981416"/>
                <a:ext cx="10127993" cy="3988748"/>
                <a:chOff x="609989" y="1981416"/>
                <a:chExt cx="10127993" cy="3988748"/>
              </a:xfrm>
            </p:grpSpPr>
            <p:sp>
              <p:nvSpPr>
                <p:cNvPr id="5" name="TextBox 4">
                  <a:extLst>
                    <a:ext uri="{FF2B5EF4-FFF2-40B4-BE49-F238E27FC236}">
                      <a16:creationId xmlns:a16="http://schemas.microsoft.com/office/drawing/2014/main" id="{26F0D4F4-3936-4199-BBFC-B0B2AFF20D10}"/>
                    </a:ext>
                  </a:extLst>
                </p:cNvPr>
                <p:cNvSpPr txBox="1"/>
                <p:nvPr/>
              </p:nvSpPr>
              <p:spPr>
                <a:xfrm>
                  <a:off x="3305099" y="2119855"/>
                  <a:ext cx="2157550" cy="461665"/>
                </a:xfrm>
                <a:prstGeom prst="rect">
                  <a:avLst/>
                </a:prstGeom>
                <a:noFill/>
              </p:spPr>
              <p:txBody>
                <a:bodyPr wrap="square" rtlCol="0">
                  <a:spAutoFit/>
                </a:bodyPr>
                <a:lstStyle/>
                <a:p>
                  <a:pPr algn="ctr"/>
                  <a:r>
                    <a:rPr lang="en-US" sz="2400" b="1" dirty="0">
                      <a:solidFill>
                        <a:schemeClr val="accent3">
                          <a:lumMod val="75000"/>
                        </a:schemeClr>
                      </a:solidFill>
                    </a:rPr>
                    <a:t>MetaPhlAn</a:t>
                  </a:r>
                  <a:endParaRPr lang="en-US" sz="2400" dirty="0">
                    <a:solidFill>
                      <a:schemeClr val="accent3">
                        <a:lumMod val="75000"/>
                      </a:schemeClr>
                    </a:solidFill>
                  </a:endParaRPr>
                </a:p>
              </p:txBody>
            </p:sp>
            <p:sp>
              <p:nvSpPr>
                <p:cNvPr id="7" name="TextBox 6">
                  <a:extLst>
                    <a:ext uri="{FF2B5EF4-FFF2-40B4-BE49-F238E27FC236}">
                      <a16:creationId xmlns:a16="http://schemas.microsoft.com/office/drawing/2014/main" id="{94C27E65-1E8D-6025-BBC2-4D2AD94D6DBD}"/>
                    </a:ext>
                  </a:extLst>
                </p:cNvPr>
                <p:cNvSpPr txBox="1"/>
                <p:nvPr/>
              </p:nvSpPr>
              <p:spPr>
                <a:xfrm>
                  <a:off x="6282013" y="2119855"/>
                  <a:ext cx="1537607" cy="461665"/>
                </a:xfrm>
                <a:prstGeom prst="rect">
                  <a:avLst/>
                </a:prstGeom>
                <a:noFill/>
              </p:spPr>
              <p:txBody>
                <a:bodyPr wrap="square">
                  <a:spAutoFit/>
                </a:bodyPr>
                <a:lstStyle/>
                <a:p>
                  <a:pPr algn="ctr"/>
                  <a:r>
                    <a:rPr lang="en-US" sz="2400" b="1" dirty="0">
                      <a:solidFill>
                        <a:schemeClr val="accent3">
                          <a:lumMod val="75000"/>
                        </a:schemeClr>
                      </a:solidFill>
                    </a:rPr>
                    <a:t>Bowtie2</a:t>
                  </a:r>
                  <a:endParaRPr lang="en-US" sz="2400" dirty="0">
                    <a:solidFill>
                      <a:schemeClr val="accent3">
                        <a:lumMod val="75000"/>
                      </a:schemeClr>
                    </a:solidFill>
                  </a:endParaRPr>
                </a:p>
              </p:txBody>
            </p:sp>
            <p:sp>
              <p:nvSpPr>
                <p:cNvPr id="15" name="TextBox 14">
                  <a:extLst>
                    <a:ext uri="{FF2B5EF4-FFF2-40B4-BE49-F238E27FC236}">
                      <a16:creationId xmlns:a16="http://schemas.microsoft.com/office/drawing/2014/main" id="{DDEEF078-9325-81F0-CCCF-68DAFA64D0C6}"/>
                    </a:ext>
                  </a:extLst>
                </p:cNvPr>
                <p:cNvSpPr txBox="1"/>
                <p:nvPr/>
              </p:nvSpPr>
              <p:spPr>
                <a:xfrm>
                  <a:off x="9144314" y="2119855"/>
                  <a:ext cx="1593668" cy="461665"/>
                </a:xfrm>
                <a:prstGeom prst="rect">
                  <a:avLst/>
                </a:prstGeom>
                <a:noFill/>
              </p:spPr>
              <p:txBody>
                <a:bodyPr wrap="square">
                  <a:spAutoFit/>
                </a:bodyPr>
                <a:lstStyle/>
                <a:p>
                  <a:r>
                    <a:rPr lang="en-US" sz="2400" b="1" dirty="0">
                      <a:solidFill>
                        <a:schemeClr val="accent3">
                          <a:lumMod val="75000"/>
                        </a:schemeClr>
                      </a:solidFill>
                    </a:rPr>
                    <a:t>DIAMOND</a:t>
                  </a:r>
                  <a:endParaRPr lang="en-US" sz="2400" dirty="0">
                    <a:solidFill>
                      <a:schemeClr val="accent3">
                        <a:lumMod val="75000"/>
                      </a:schemeClr>
                    </a:solidFill>
                  </a:endParaRPr>
                </a:p>
              </p:txBody>
            </p:sp>
            <p:sp>
              <p:nvSpPr>
                <p:cNvPr id="16" name="TextBox 15">
                  <a:extLst>
                    <a:ext uri="{FF2B5EF4-FFF2-40B4-BE49-F238E27FC236}">
                      <a16:creationId xmlns:a16="http://schemas.microsoft.com/office/drawing/2014/main" id="{DA991A43-CD98-E7A0-351A-D2BC31AC4928}"/>
                    </a:ext>
                  </a:extLst>
                </p:cNvPr>
                <p:cNvSpPr txBox="1"/>
                <p:nvPr/>
              </p:nvSpPr>
              <p:spPr>
                <a:xfrm>
                  <a:off x="9158813" y="5508499"/>
                  <a:ext cx="1504407" cy="461665"/>
                </a:xfrm>
                <a:prstGeom prst="rect">
                  <a:avLst/>
                </a:prstGeom>
                <a:noFill/>
              </p:spPr>
              <p:txBody>
                <a:bodyPr wrap="square" rtlCol="0">
                  <a:spAutoFit/>
                </a:bodyPr>
                <a:lstStyle/>
                <a:p>
                  <a:pPr algn="ctr"/>
                  <a:r>
                    <a:rPr lang="en-US" sz="2400" b="1" dirty="0" err="1">
                      <a:solidFill>
                        <a:schemeClr val="accent3">
                          <a:lumMod val="75000"/>
                        </a:schemeClr>
                      </a:solidFill>
                    </a:rPr>
                    <a:t>MinPath</a:t>
                  </a:r>
                  <a:endParaRPr lang="en-US" sz="2400" dirty="0">
                    <a:solidFill>
                      <a:schemeClr val="accent3">
                        <a:lumMod val="75000"/>
                      </a:schemeClr>
                    </a:solidFill>
                  </a:endParaRPr>
                </a:p>
              </p:txBody>
            </p:sp>
            <p:cxnSp>
              <p:nvCxnSpPr>
                <p:cNvPr id="36" name="Straight Arrow Connector 35">
                  <a:extLst>
                    <a:ext uri="{FF2B5EF4-FFF2-40B4-BE49-F238E27FC236}">
                      <a16:creationId xmlns:a16="http://schemas.microsoft.com/office/drawing/2014/main" id="{4D44E99E-DBFE-5C26-40A9-A768770A8ED9}"/>
                    </a:ext>
                  </a:extLst>
                </p:cNvPr>
                <p:cNvCxnSpPr>
                  <a:cxnSpLocks/>
                </p:cNvCxnSpPr>
                <p:nvPr/>
              </p:nvCxnSpPr>
              <p:spPr>
                <a:xfrm>
                  <a:off x="5369394" y="2350687"/>
                  <a:ext cx="850491" cy="0"/>
                </a:xfrm>
                <a:prstGeom prst="straightConnector1">
                  <a:avLst/>
                </a:prstGeom>
                <a:ln w="38100">
                  <a:solidFill>
                    <a:schemeClr val="accent3">
                      <a:lumMod val="75000"/>
                    </a:schemeClr>
                  </a:solidFill>
                  <a:tailEnd type="stealth" w="lg" len="med"/>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6FE0AE63-C927-4D9D-B655-B43B83AE2998}"/>
                    </a:ext>
                  </a:extLst>
                </p:cNvPr>
                <p:cNvCxnSpPr>
                  <a:cxnSpLocks/>
                </p:cNvCxnSpPr>
                <p:nvPr/>
              </p:nvCxnSpPr>
              <p:spPr>
                <a:xfrm>
                  <a:off x="8035136" y="2350687"/>
                  <a:ext cx="850491" cy="0"/>
                </a:xfrm>
                <a:prstGeom prst="straightConnector1">
                  <a:avLst/>
                </a:prstGeom>
                <a:ln w="38100">
                  <a:solidFill>
                    <a:schemeClr val="accent3">
                      <a:lumMod val="75000"/>
                    </a:schemeClr>
                  </a:solidFill>
                  <a:tailEnd type="stealth" w="lg"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6764D54D-3F89-1768-E07D-6C626A07006D}"/>
                    </a:ext>
                  </a:extLst>
                </p:cNvPr>
                <p:cNvCxnSpPr>
                  <a:cxnSpLocks/>
                </p:cNvCxnSpPr>
                <p:nvPr/>
              </p:nvCxnSpPr>
              <p:spPr>
                <a:xfrm flipH="1">
                  <a:off x="8017563" y="5739331"/>
                  <a:ext cx="958224" cy="0"/>
                </a:xfrm>
                <a:prstGeom prst="straightConnector1">
                  <a:avLst/>
                </a:prstGeom>
                <a:ln w="38100">
                  <a:solidFill>
                    <a:schemeClr val="accent3">
                      <a:lumMod val="75000"/>
                    </a:schemeClr>
                  </a:solidFill>
                  <a:tailEnd type="stealth" w="lg" len="med"/>
                </a:ln>
              </p:spPr>
              <p:style>
                <a:lnRef idx="2">
                  <a:schemeClr val="accent1"/>
                </a:lnRef>
                <a:fillRef idx="0">
                  <a:schemeClr val="accent1"/>
                </a:fillRef>
                <a:effectRef idx="1">
                  <a:schemeClr val="accent1"/>
                </a:effectRef>
                <a:fontRef idx="minor">
                  <a:schemeClr val="tx1"/>
                </a:fontRef>
              </p:style>
            </p:cxnSp>
            <p:pic>
              <p:nvPicPr>
                <p:cNvPr id="47" name="Picture 46" descr="A computer screen with green text&#10;&#10;Description automatically generated">
                  <a:extLst>
                    <a:ext uri="{FF2B5EF4-FFF2-40B4-BE49-F238E27FC236}">
                      <a16:creationId xmlns:a16="http://schemas.microsoft.com/office/drawing/2014/main" id="{1568448F-EA1B-BE8E-AFAC-6439EFA0C560}"/>
                    </a:ext>
                  </a:extLst>
                </p:cNvPr>
                <p:cNvPicPr>
                  <a:picLocks noChangeAspect="1"/>
                </p:cNvPicPr>
                <p:nvPr/>
              </p:nvPicPr>
              <p:blipFill>
                <a:blip r:embed="rId3"/>
                <a:srcRect l="1" t="1" r="25853" b="56029"/>
                <a:stretch>
                  <a:fillRect/>
                </a:stretch>
              </p:blipFill>
              <p:spPr>
                <a:xfrm>
                  <a:off x="609989" y="1981416"/>
                  <a:ext cx="2157550" cy="738543"/>
                </a:xfrm>
                <a:prstGeom prst="rect">
                  <a:avLst/>
                </a:prstGeom>
                <a:ln w="28575">
                  <a:solidFill>
                    <a:schemeClr val="tx1"/>
                  </a:solidFill>
                </a:ln>
              </p:spPr>
            </p:pic>
            <p:cxnSp>
              <p:nvCxnSpPr>
                <p:cNvPr id="48" name="Straight Arrow Connector 47">
                  <a:extLst>
                    <a:ext uri="{FF2B5EF4-FFF2-40B4-BE49-F238E27FC236}">
                      <a16:creationId xmlns:a16="http://schemas.microsoft.com/office/drawing/2014/main" id="{C49642D1-1EB3-1794-259B-CDCD02A44FE5}"/>
                    </a:ext>
                  </a:extLst>
                </p:cNvPr>
                <p:cNvCxnSpPr>
                  <a:cxnSpLocks/>
                </p:cNvCxnSpPr>
                <p:nvPr/>
              </p:nvCxnSpPr>
              <p:spPr>
                <a:xfrm flipV="1">
                  <a:off x="2894134" y="2350687"/>
                  <a:ext cx="467787" cy="1"/>
                </a:xfrm>
                <a:prstGeom prst="straightConnector1">
                  <a:avLst/>
                </a:prstGeom>
                <a:ln w="38100">
                  <a:solidFill>
                    <a:schemeClr val="accent3">
                      <a:lumMod val="75000"/>
                    </a:schemeClr>
                  </a:solidFill>
                  <a:tailEnd type="stealth" w="lg" len="med"/>
                </a:ln>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542E3D6E-5B5F-4F7C-6254-458311678783}"/>
                    </a:ext>
                  </a:extLst>
                </p:cNvPr>
                <p:cNvCxnSpPr>
                  <a:stCxn id="15" idx="3"/>
                  <a:endCxn id="16" idx="3"/>
                </p:cNvCxnSpPr>
                <p:nvPr/>
              </p:nvCxnSpPr>
              <p:spPr>
                <a:xfrm flipH="1">
                  <a:off x="10663220" y="2350688"/>
                  <a:ext cx="74762" cy="3388644"/>
                </a:xfrm>
                <a:prstGeom prst="bentConnector3">
                  <a:avLst>
                    <a:gd name="adj1" fmla="val -1054223"/>
                  </a:avLst>
                </a:prstGeom>
                <a:ln w="38100">
                  <a:solidFill>
                    <a:schemeClr val="accent3">
                      <a:lumMod val="75000"/>
                    </a:schemeClr>
                  </a:solidFill>
                  <a:tailEnd type="stealth" w="lg" len="med"/>
                </a:ln>
              </p:spPr>
              <p:style>
                <a:lnRef idx="2">
                  <a:schemeClr val="accent1"/>
                </a:lnRef>
                <a:fillRef idx="0">
                  <a:schemeClr val="accent1"/>
                </a:fillRef>
                <a:effectRef idx="1">
                  <a:schemeClr val="accent1"/>
                </a:effectRef>
                <a:fontRef idx="minor">
                  <a:schemeClr val="tx1"/>
                </a:fontRef>
              </p:style>
            </p:cxnSp>
          </p:grpSp>
          <p:pic>
            <p:nvPicPr>
              <p:cNvPr id="1026" name="Picture 2" descr="TSV Icons - Free SVG &amp; PNG TSV Images - Noun Project">
                <a:extLst>
                  <a:ext uri="{FF2B5EF4-FFF2-40B4-BE49-F238E27FC236}">
                    <a16:creationId xmlns:a16="http://schemas.microsoft.com/office/drawing/2014/main" id="{E42740AD-215A-BA30-F1D3-6D8F18B9C5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396" y="5216762"/>
                <a:ext cx="958224" cy="958224"/>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TSV Icons - Free SVG &amp; PNG TSV Images - Noun Project">
                <a:extLst>
                  <a:ext uri="{FF2B5EF4-FFF2-40B4-BE49-F238E27FC236}">
                    <a16:creationId xmlns:a16="http://schemas.microsoft.com/office/drawing/2014/main" id="{70C2CB92-A73E-B48F-9727-9779FF988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216762"/>
                <a:ext cx="958224" cy="958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a:extLst>
                <a:ext uri="{FF2B5EF4-FFF2-40B4-BE49-F238E27FC236}">
                  <a16:creationId xmlns:a16="http://schemas.microsoft.com/office/drawing/2014/main" id="{321D5660-18DE-707D-DB8C-6A6D45CC6CCC}"/>
                </a:ext>
              </a:extLst>
            </p:cNvPr>
            <p:cNvGrpSpPr/>
            <p:nvPr/>
          </p:nvGrpSpPr>
          <p:grpSpPr>
            <a:xfrm>
              <a:off x="450226" y="3965844"/>
              <a:ext cx="3822186" cy="2628753"/>
              <a:chOff x="450226" y="3965844"/>
              <a:chExt cx="3822186" cy="2628753"/>
            </a:xfrm>
          </p:grpSpPr>
          <p:sp>
            <p:nvSpPr>
              <p:cNvPr id="69" name="TextBox 68">
                <a:extLst>
                  <a:ext uri="{FF2B5EF4-FFF2-40B4-BE49-F238E27FC236}">
                    <a16:creationId xmlns:a16="http://schemas.microsoft.com/office/drawing/2014/main" id="{2192E16D-09B1-AAE7-6C32-6317AB84DBB0}"/>
                  </a:ext>
                </a:extLst>
              </p:cNvPr>
              <p:cNvSpPr txBox="1"/>
              <p:nvPr/>
            </p:nvSpPr>
            <p:spPr>
              <a:xfrm>
                <a:off x="1064338" y="3965844"/>
                <a:ext cx="3135739" cy="769441"/>
              </a:xfrm>
              <a:prstGeom prst="rect">
                <a:avLst/>
              </a:prstGeom>
              <a:noFill/>
            </p:spPr>
            <p:txBody>
              <a:bodyPr wrap="square">
                <a:spAutoFit/>
              </a:bodyPr>
              <a:lstStyle/>
              <a:p>
                <a:r>
                  <a:rPr lang="en-US" sz="4400" b="1" dirty="0">
                    <a:solidFill>
                      <a:schemeClr val="accent3">
                        <a:lumMod val="75000"/>
                      </a:schemeClr>
                    </a:solidFill>
                  </a:rPr>
                  <a:t>HUMAnN3</a:t>
                </a:r>
              </a:p>
            </p:txBody>
          </p:sp>
          <p:pic>
            <p:nvPicPr>
              <p:cNvPr id="75" name="Picture 74" descr="A screenshot of a computer&#10;&#10;AI-generated content may be incorrect.">
                <a:extLst>
                  <a:ext uri="{FF2B5EF4-FFF2-40B4-BE49-F238E27FC236}">
                    <a16:creationId xmlns:a16="http://schemas.microsoft.com/office/drawing/2014/main" id="{DC9AF8D6-B7BD-2BEC-113A-0419E9946454}"/>
                  </a:ext>
                </a:extLst>
              </p:cNvPr>
              <p:cNvPicPr>
                <a:picLocks noChangeAspect="1"/>
              </p:cNvPicPr>
              <p:nvPr/>
            </p:nvPicPr>
            <p:blipFill>
              <a:blip r:embed="rId5"/>
              <a:stretch>
                <a:fillRect/>
              </a:stretch>
            </p:blipFill>
            <p:spPr>
              <a:xfrm>
                <a:off x="450226" y="4599439"/>
                <a:ext cx="3822186" cy="1995158"/>
              </a:xfrm>
              <a:prstGeom prst="rect">
                <a:avLst/>
              </a:prstGeom>
            </p:spPr>
          </p:pic>
        </p:grpSp>
      </p:grpSp>
      <p:sp>
        <p:nvSpPr>
          <p:cNvPr id="78" name="Title 1">
            <a:extLst>
              <a:ext uri="{FF2B5EF4-FFF2-40B4-BE49-F238E27FC236}">
                <a16:creationId xmlns:a16="http://schemas.microsoft.com/office/drawing/2014/main" id="{BD6BA6E5-2BF3-B656-C5F5-929841BE0F7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 Metagenomics Analysis</a:t>
            </a:r>
          </a:p>
        </p:txBody>
      </p:sp>
    </p:spTree>
    <p:extLst>
      <p:ext uri="{BB962C8B-B14F-4D97-AF65-F5344CB8AC3E}">
        <p14:creationId xmlns:p14="http://schemas.microsoft.com/office/powerpoint/2010/main" val="249260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78A6D-FBE8-71E0-0420-0F0F1BACD5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0F94A3-5BFD-8BC3-007D-33DDB5561406}"/>
              </a:ext>
            </a:extLst>
          </p:cNvPr>
          <p:cNvSpPr>
            <a:spLocks noGrp="1"/>
          </p:cNvSpPr>
          <p:nvPr>
            <p:ph type="title"/>
          </p:nvPr>
        </p:nvSpPr>
        <p:spPr/>
        <p:txBody>
          <a:bodyPr/>
          <a:lstStyle/>
          <a:p>
            <a:r>
              <a:rPr lang="en-US" dirty="0"/>
              <a:t>Containers – Keeping things constant</a:t>
            </a:r>
          </a:p>
        </p:txBody>
      </p:sp>
      <p:sp>
        <p:nvSpPr>
          <p:cNvPr id="3" name="Content Placeholder 2">
            <a:extLst>
              <a:ext uri="{FF2B5EF4-FFF2-40B4-BE49-F238E27FC236}">
                <a16:creationId xmlns:a16="http://schemas.microsoft.com/office/drawing/2014/main" id="{65C07566-C121-37D8-3709-0BF96E2C1258}"/>
              </a:ext>
            </a:extLst>
          </p:cNvPr>
          <p:cNvSpPr>
            <a:spLocks noGrp="1"/>
          </p:cNvSpPr>
          <p:nvPr>
            <p:ph idx="1"/>
          </p:nvPr>
        </p:nvSpPr>
        <p:spPr>
          <a:xfrm>
            <a:off x="838198" y="1825625"/>
            <a:ext cx="11034011" cy="4351338"/>
          </a:xfrm>
        </p:spPr>
        <p:txBody>
          <a:bodyPr>
            <a:normAutofit/>
          </a:bodyPr>
          <a:lstStyle/>
          <a:p>
            <a:pPr marL="0" indent="0">
              <a:buNone/>
            </a:pPr>
            <a:r>
              <a:rPr lang="en-US" dirty="0"/>
              <a:t>	</a:t>
            </a:r>
          </a:p>
          <a:p>
            <a:pPr marL="354013" indent="-354013">
              <a:buFont typeface="Wingdings" pitchFamily="2" charset="2"/>
              <a:buChar char="§"/>
            </a:pPr>
            <a:r>
              <a:rPr lang="en-US" sz="3200" dirty="0"/>
              <a:t>Self-contained, executable packages that bundle everything you to run whatever you want to run</a:t>
            </a:r>
          </a:p>
          <a:p>
            <a:pPr marL="0" indent="0">
              <a:buNone/>
            </a:pPr>
            <a:endParaRPr lang="en-US" dirty="0"/>
          </a:p>
          <a:p>
            <a:pPr marL="354013" indent="-354013">
              <a:buFont typeface="Wingdings" pitchFamily="2" charset="2"/>
              <a:buChar char="§"/>
            </a:pPr>
            <a:r>
              <a:rPr lang="en-US" sz="3200" dirty="0"/>
              <a:t>Ensures your analysis runs </a:t>
            </a:r>
            <a:r>
              <a:rPr lang="en-US" sz="3200" b="1" dirty="0"/>
              <a:t>identically, anywhere, anytime</a:t>
            </a:r>
            <a:r>
              <a:rPr lang="en-US" sz="3200" dirty="0"/>
              <a:t>.</a:t>
            </a:r>
          </a:p>
          <a:p>
            <a:pPr marL="0" indent="0">
              <a:buNone/>
            </a:pPr>
            <a:endParaRPr lang="en-US" dirty="0"/>
          </a:p>
        </p:txBody>
      </p:sp>
      <p:grpSp>
        <p:nvGrpSpPr>
          <p:cNvPr id="10" name="Group 9">
            <a:extLst>
              <a:ext uri="{FF2B5EF4-FFF2-40B4-BE49-F238E27FC236}">
                <a16:creationId xmlns:a16="http://schemas.microsoft.com/office/drawing/2014/main" id="{46031883-4FDD-1559-72C6-A5BC774F3B4B}"/>
              </a:ext>
            </a:extLst>
          </p:cNvPr>
          <p:cNvGrpSpPr>
            <a:grpSpLocks noChangeAspect="1"/>
          </p:cNvGrpSpPr>
          <p:nvPr/>
        </p:nvGrpSpPr>
        <p:grpSpPr>
          <a:xfrm>
            <a:off x="6855674" y="4741223"/>
            <a:ext cx="3082818" cy="2116777"/>
            <a:chOff x="414652" y="2367066"/>
            <a:chExt cx="4173908" cy="2750496"/>
          </a:xfrm>
        </p:grpSpPr>
        <p:grpSp>
          <p:nvGrpSpPr>
            <p:cNvPr id="11" name="Group 10">
              <a:extLst>
                <a:ext uri="{FF2B5EF4-FFF2-40B4-BE49-F238E27FC236}">
                  <a16:creationId xmlns:a16="http://schemas.microsoft.com/office/drawing/2014/main" id="{6005CBAA-2CF4-6D9F-30ED-29781AF5206E}"/>
                </a:ext>
              </a:extLst>
            </p:cNvPr>
            <p:cNvGrpSpPr/>
            <p:nvPr/>
          </p:nvGrpSpPr>
          <p:grpSpPr>
            <a:xfrm>
              <a:off x="414652" y="2367066"/>
              <a:ext cx="4173908" cy="2492329"/>
              <a:chOff x="-657302" y="2305303"/>
              <a:chExt cx="4173908" cy="2492329"/>
            </a:xfrm>
          </p:grpSpPr>
          <p:pic>
            <p:nvPicPr>
              <p:cNvPr id="13" name="Picture 12" descr="A ball of yarn with a string&#10;&#10;AI-generated content may be incorrect.">
                <a:extLst>
                  <a:ext uri="{FF2B5EF4-FFF2-40B4-BE49-F238E27FC236}">
                    <a16:creationId xmlns:a16="http://schemas.microsoft.com/office/drawing/2014/main" id="{07F9F79B-FFEF-1753-E0EC-34EB32D84ADD}"/>
                  </a:ext>
                </a:extLst>
              </p:cNvPr>
              <p:cNvPicPr>
                <a:picLocks noChangeAspect="1"/>
              </p:cNvPicPr>
              <p:nvPr/>
            </p:nvPicPr>
            <p:blipFill>
              <a:blip r:embed="rId3"/>
              <a:stretch>
                <a:fillRect/>
              </a:stretch>
            </p:blipFill>
            <p:spPr>
              <a:xfrm>
                <a:off x="0" y="2959406"/>
                <a:ext cx="3516606" cy="1838226"/>
              </a:xfrm>
              <a:prstGeom prst="rect">
                <a:avLst/>
              </a:prstGeom>
            </p:spPr>
          </p:pic>
          <p:pic>
            <p:nvPicPr>
              <p:cNvPr id="14" name="Picture 2" descr="How to Bind Off Knitting – Don't Be Such a Square">
                <a:extLst>
                  <a:ext uri="{FF2B5EF4-FFF2-40B4-BE49-F238E27FC236}">
                    <a16:creationId xmlns:a16="http://schemas.microsoft.com/office/drawing/2014/main" id="{71EF2E0C-86F2-3358-8FA4-2B2308E762F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1333" l="8250" r="91250">
                            <a14:foregroundMark x1="8333" y1="17111" x2="12000" y2="17556"/>
                            <a14:foregroundMark x1="87417" y1="69556" x2="91333" y2="69778"/>
                            <a14:foregroundMark x1="10250" y1="91333" x2="12000" y2="88222"/>
                            <a14:foregroundMark x1="88250" y1="18222" x2="90333" y2="18667"/>
                          </a14:backgroundRemoval>
                        </a14:imgEffect>
                      </a14:imgLayer>
                    </a14:imgProps>
                  </a:ext>
                  <a:ext uri="{28A0092B-C50C-407E-A947-70E740481C1C}">
                    <a14:useLocalDpi xmlns:a14="http://schemas.microsoft.com/office/drawing/2010/main" val="0"/>
                  </a:ext>
                </a:extLst>
              </a:blip>
              <a:srcRect/>
              <a:stretch>
                <a:fillRect/>
              </a:stretch>
            </p:blipFill>
            <p:spPr bwMode="auto">
              <a:xfrm rot="1265325">
                <a:off x="-657302" y="2305303"/>
                <a:ext cx="2953923" cy="1107721"/>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6723C746-9E2B-3D6C-4EE4-420F046F61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397" b="96933" l="8745" r="96198">
                          <a14:foregroundMark x1="65589" y1="8180" x2="65399" y2="10634"/>
                          <a14:foregroundMark x1="89734" y1="25767" x2="95817" y2="21268"/>
                          <a14:foregroundMark x1="95817" y1="21268" x2="96198" y2="18303"/>
                          <a14:foregroundMark x1="67681" y1="6033" x2="67681" y2="4397"/>
                          <a14:foregroundMark x1="52091" y1="96728" x2="60741" y2="96933"/>
                          <a14:foregroundMark x1="8745" y1="78937" x2="9030" y2="81800"/>
                        </a14:backgroundRemoval>
                      </a14:imgEffect>
                    </a14:imgLayer>
                  </a14:imgProps>
                </a:ext>
              </a:extLst>
            </a:blip>
            <a:stretch>
              <a:fillRect/>
            </a:stretch>
          </p:blipFill>
          <p:spPr>
            <a:xfrm>
              <a:off x="1919944" y="3425002"/>
              <a:ext cx="1820626" cy="1692560"/>
            </a:xfrm>
            <a:prstGeom prst="rect">
              <a:avLst/>
            </a:prstGeom>
          </p:spPr>
        </p:pic>
      </p:grpSp>
      <p:sp>
        <p:nvSpPr>
          <p:cNvPr id="15" name="TextBox 14">
            <a:extLst>
              <a:ext uri="{FF2B5EF4-FFF2-40B4-BE49-F238E27FC236}">
                <a16:creationId xmlns:a16="http://schemas.microsoft.com/office/drawing/2014/main" id="{3B6A8544-E9B3-A777-05CD-8FF50F6199D2}"/>
              </a:ext>
            </a:extLst>
          </p:cNvPr>
          <p:cNvSpPr txBox="1"/>
          <p:nvPr/>
        </p:nvSpPr>
        <p:spPr>
          <a:xfrm>
            <a:off x="788887" y="5592188"/>
            <a:ext cx="6308510" cy="584775"/>
          </a:xfrm>
          <a:prstGeom prst="rect">
            <a:avLst/>
          </a:prstGeom>
          <a:noFill/>
        </p:spPr>
        <p:txBody>
          <a:bodyPr wrap="square" rtlCol="0">
            <a:spAutoFit/>
          </a:bodyPr>
          <a:lstStyle/>
          <a:p>
            <a:pPr algn="ctr"/>
            <a:r>
              <a:rPr lang="en-US" sz="3200" dirty="0"/>
              <a:t>The  ‘</a:t>
            </a:r>
            <a:r>
              <a:rPr lang="en-US" sz="3200" i="1" dirty="0"/>
              <a:t>knitting kit</a:t>
            </a:r>
            <a:r>
              <a:rPr lang="en-US" sz="3200" dirty="0"/>
              <a:t>’ of your analysis </a:t>
            </a:r>
          </a:p>
        </p:txBody>
      </p:sp>
    </p:spTree>
    <p:extLst>
      <p:ext uri="{BB962C8B-B14F-4D97-AF65-F5344CB8AC3E}">
        <p14:creationId xmlns:p14="http://schemas.microsoft.com/office/powerpoint/2010/main" val="537381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6B9A-D78A-2C3A-4FF5-EEE4CD698529}"/>
              </a:ext>
            </a:extLst>
          </p:cNvPr>
          <p:cNvSpPr>
            <a:spLocks noGrp="1"/>
          </p:cNvSpPr>
          <p:nvPr>
            <p:ph type="title"/>
          </p:nvPr>
        </p:nvSpPr>
        <p:spPr/>
        <p:txBody>
          <a:bodyPr/>
          <a:lstStyle/>
          <a:p>
            <a:r>
              <a:rPr lang="en-US" dirty="0"/>
              <a:t>Our tools for making &amp; managing containers</a:t>
            </a:r>
          </a:p>
        </p:txBody>
      </p:sp>
      <p:sp>
        <p:nvSpPr>
          <p:cNvPr id="3" name="Content Placeholder 2">
            <a:extLst>
              <a:ext uri="{FF2B5EF4-FFF2-40B4-BE49-F238E27FC236}">
                <a16:creationId xmlns:a16="http://schemas.microsoft.com/office/drawing/2014/main" id="{20846546-AE09-A386-C437-A120E48599D0}"/>
              </a:ext>
            </a:extLst>
          </p:cNvPr>
          <p:cNvSpPr>
            <a:spLocks noGrp="1"/>
          </p:cNvSpPr>
          <p:nvPr>
            <p:ph idx="1"/>
          </p:nvPr>
        </p:nvSpPr>
        <p:spPr>
          <a:xfrm>
            <a:off x="838200" y="1825625"/>
            <a:ext cx="8901487" cy="4351338"/>
          </a:xfrm>
        </p:spPr>
        <p:txBody>
          <a:bodyPr>
            <a:normAutofit/>
          </a:bodyPr>
          <a:lstStyle/>
          <a:p>
            <a:pPr>
              <a:lnSpc>
                <a:spcPct val="130000"/>
              </a:lnSpc>
              <a:buFont typeface="Wingdings" pitchFamily="2" charset="2"/>
              <a:buChar char="§"/>
            </a:pPr>
            <a:r>
              <a:rPr lang="en-US" sz="3200" b="1" dirty="0"/>
              <a:t>Docker</a:t>
            </a:r>
            <a:r>
              <a:rPr lang="en-US" b="1" dirty="0"/>
              <a:t>:</a:t>
            </a:r>
            <a:r>
              <a:rPr lang="en-US" dirty="0"/>
              <a:t> Most widely used platform for developing, shipping, and running applications in isolated containers.</a:t>
            </a:r>
            <a:endParaRPr lang="en-US" b="1" dirty="0"/>
          </a:p>
          <a:p>
            <a:pPr>
              <a:lnSpc>
                <a:spcPct val="130000"/>
              </a:lnSpc>
              <a:buFont typeface="Wingdings" pitchFamily="2" charset="2"/>
              <a:buChar char="§"/>
            </a:pPr>
            <a:r>
              <a:rPr lang="en-US" sz="3200" b="1" dirty="0" err="1"/>
              <a:t>Apptainer</a:t>
            </a:r>
            <a:r>
              <a:rPr lang="en-US" b="1" dirty="0"/>
              <a:t>:</a:t>
            </a:r>
            <a:r>
              <a:rPr lang="en-US" dirty="0"/>
              <a:t> Specifically designed for high-performance computing (HPC) and shared cluster environments.</a:t>
            </a:r>
          </a:p>
        </p:txBody>
      </p:sp>
      <p:pic>
        <p:nvPicPr>
          <p:cNvPr id="5" name="Graphic 4">
            <a:extLst>
              <a:ext uri="{FF2B5EF4-FFF2-40B4-BE49-F238E27FC236}">
                <a16:creationId xmlns:a16="http://schemas.microsoft.com/office/drawing/2014/main" id="{D6701CF7-B88D-F1FA-DF66-1811CE5E25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9252" y="1825626"/>
            <a:ext cx="2848158" cy="647752"/>
          </a:xfrm>
          <a:prstGeom prst="rect">
            <a:avLst/>
          </a:prstGeom>
        </p:spPr>
      </p:pic>
      <p:pic>
        <p:nvPicPr>
          <p:cNvPr id="5126" name="Picture 6" descr="Apptainer - Portable, Reproducible Containers">
            <a:extLst>
              <a:ext uri="{FF2B5EF4-FFF2-40B4-BE49-F238E27FC236}">
                <a16:creationId xmlns:a16="http://schemas.microsoft.com/office/drawing/2014/main" id="{69528716-A5B6-DED0-68DA-096572DB61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9252" y="3973401"/>
            <a:ext cx="2848158" cy="8720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81CD80-25D6-E52A-D842-878F1E008122}"/>
              </a:ext>
            </a:extLst>
          </p:cNvPr>
          <p:cNvSpPr txBox="1"/>
          <p:nvPr/>
        </p:nvSpPr>
        <p:spPr>
          <a:xfrm>
            <a:off x="9739687" y="6447711"/>
            <a:ext cx="2518115" cy="400110"/>
          </a:xfrm>
          <a:prstGeom prst="rect">
            <a:avLst/>
          </a:prstGeom>
          <a:noFill/>
        </p:spPr>
        <p:txBody>
          <a:bodyPr wrap="square" rtlCol="0">
            <a:spAutoFit/>
          </a:bodyPr>
          <a:lstStyle/>
          <a:p>
            <a:r>
              <a:rPr lang="en-US" sz="2000" dirty="0"/>
              <a:t>https://</a:t>
            </a:r>
            <a:r>
              <a:rPr lang="en-US" sz="2000" dirty="0" err="1"/>
              <a:t>apptainer.org</a:t>
            </a:r>
            <a:r>
              <a:rPr lang="en-US" sz="2000" dirty="0"/>
              <a:t>/</a:t>
            </a:r>
          </a:p>
        </p:txBody>
      </p:sp>
      <p:sp>
        <p:nvSpPr>
          <p:cNvPr id="8" name="TextBox 7">
            <a:extLst>
              <a:ext uri="{FF2B5EF4-FFF2-40B4-BE49-F238E27FC236}">
                <a16:creationId xmlns:a16="http://schemas.microsoft.com/office/drawing/2014/main" id="{00097E9A-793A-631F-6996-FEEC3858B4D6}"/>
              </a:ext>
            </a:extLst>
          </p:cNvPr>
          <p:cNvSpPr txBox="1"/>
          <p:nvPr/>
        </p:nvSpPr>
        <p:spPr>
          <a:xfrm>
            <a:off x="9226217" y="6078379"/>
            <a:ext cx="3130647" cy="400110"/>
          </a:xfrm>
          <a:prstGeom prst="rect">
            <a:avLst/>
          </a:prstGeom>
          <a:noFill/>
        </p:spPr>
        <p:txBody>
          <a:bodyPr wrap="square">
            <a:spAutoFit/>
          </a:bodyPr>
          <a:lstStyle/>
          <a:p>
            <a:r>
              <a:rPr lang="en-US" sz="2000" dirty="0"/>
              <a:t>https://</a:t>
            </a:r>
            <a:r>
              <a:rPr lang="en-US" sz="2000" dirty="0" err="1"/>
              <a:t>www.docker.com</a:t>
            </a:r>
            <a:r>
              <a:rPr lang="en-US" sz="2000" dirty="0"/>
              <a:t>/</a:t>
            </a:r>
          </a:p>
        </p:txBody>
      </p:sp>
    </p:spTree>
    <p:extLst>
      <p:ext uri="{BB962C8B-B14F-4D97-AF65-F5344CB8AC3E}">
        <p14:creationId xmlns:p14="http://schemas.microsoft.com/office/powerpoint/2010/main" val="323815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12B9F04-8E88-67BB-1BD8-A0CB2FFCE5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5534" y="941688"/>
            <a:ext cx="5103955" cy="1160784"/>
          </a:xfrm>
          <a:prstGeom prst="rect">
            <a:avLst/>
          </a:prstGeom>
        </p:spPr>
      </p:pic>
      <p:pic>
        <p:nvPicPr>
          <p:cNvPr id="11" name="Picture 10">
            <a:extLst>
              <a:ext uri="{FF2B5EF4-FFF2-40B4-BE49-F238E27FC236}">
                <a16:creationId xmlns:a16="http://schemas.microsoft.com/office/drawing/2014/main" id="{D6929EAF-C8A7-6864-1538-FFB52896C88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18" b="93036" l="3341" r="93858">
                        <a14:foregroundMark x1="40948" y1="7382" x2="63362" y2="7660"/>
                        <a14:foregroundMark x1="49569" y1="4318" x2="63039" y2="4735"/>
                        <a14:foregroundMark x1="7328" y1="69220" x2="8621" y2="80362"/>
                        <a14:foregroundMark x1="8621" y1="80362" x2="9159" y2="81337"/>
                        <a14:foregroundMark x1="3556" y1="79387" x2="3772" y2="72702"/>
                        <a14:foregroundMark x1="19612" y1="92758" x2="32328" y2="93175"/>
                        <a14:foregroundMark x1="92026" y1="65877" x2="93858" y2="65599"/>
                      </a14:backgroundRemoval>
                    </a14:imgEffect>
                  </a14:imgLayer>
                </a14:imgProps>
              </a:ext>
            </a:extLst>
          </a:blip>
          <a:stretch>
            <a:fillRect/>
          </a:stretch>
        </p:blipFill>
        <p:spPr>
          <a:xfrm>
            <a:off x="6597338" y="261822"/>
            <a:ext cx="1314101" cy="1016729"/>
          </a:xfrm>
          <a:prstGeom prst="rect">
            <a:avLst/>
          </a:prstGeom>
        </p:spPr>
      </p:pic>
      <p:pic>
        <p:nvPicPr>
          <p:cNvPr id="6146" name="Picture 2" descr="Shipping containers for sale | CARU Containers">
            <a:extLst>
              <a:ext uri="{FF2B5EF4-FFF2-40B4-BE49-F238E27FC236}">
                <a16:creationId xmlns:a16="http://schemas.microsoft.com/office/drawing/2014/main" id="{809A547A-BA7D-ADAA-CF38-32A20BD8B96A}"/>
              </a:ext>
            </a:extLst>
          </p:cNvPr>
          <p:cNvPicPr>
            <a:picLocks noChangeAspect="1" noChangeArrowheads="1"/>
          </p:cNvPicPr>
          <p:nvPr/>
        </p:nvPicPr>
        <p:blipFill>
          <a:blip r:embed="rId7">
            <a:alphaModFix amt="35000"/>
            <a:extLst>
              <a:ext uri="{28A0092B-C50C-407E-A947-70E740481C1C}">
                <a14:useLocalDpi xmlns:a14="http://schemas.microsoft.com/office/drawing/2010/main" val="0"/>
              </a:ext>
            </a:extLst>
          </a:blip>
          <a:srcRect/>
          <a:stretch>
            <a:fillRect/>
          </a:stretch>
        </p:blipFill>
        <p:spPr bwMode="auto">
          <a:xfrm>
            <a:off x="-435553" y="1278551"/>
            <a:ext cx="11644040" cy="6543951"/>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E6A9CE29-578D-8212-D7DD-B53EBEF7B2EC}"/>
              </a:ext>
            </a:extLst>
          </p:cNvPr>
          <p:cNvSpPr>
            <a:spLocks noGrp="1"/>
          </p:cNvSpPr>
          <p:nvPr>
            <p:ph idx="1"/>
          </p:nvPr>
        </p:nvSpPr>
        <p:spPr>
          <a:xfrm>
            <a:off x="919418" y="2630617"/>
            <a:ext cx="9663637" cy="4099967"/>
          </a:xfrm>
        </p:spPr>
        <p:txBody>
          <a:bodyPr/>
          <a:lstStyle/>
          <a:p>
            <a:pPr marL="0" indent="0">
              <a:buNone/>
            </a:pPr>
            <a:r>
              <a:rPr lang="en-US" sz="3600" b="1" u="sng" dirty="0"/>
              <a:t>Elements:</a:t>
            </a:r>
          </a:p>
          <a:p>
            <a:r>
              <a:rPr lang="en-US" b="1" dirty="0"/>
              <a:t>Base Operating System:</a:t>
            </a:r>
            <a:r>
              <a:rPr lang="en-US" dirty="0"/>
              <a:t> Ubuntu (Version 24.04 LTS)</a:t>
            </a:r>
          </a:p>
          <a:p>
            <a:r>
              <a:rPr lang="en-US" b="1" dirty="0"/>
              <a:t>R Interpreter:</a:t>
            </a:r>
            <a:r>
              <a:rPr lang="en-US" dirty="0"/>
              <a:t> (R version 4.3.2) </a:t>
            </a:r>
          </a:p>
          <a:p>
            <a:r>
              <a:rPr lang="en-US" b="1" dirty="0"/>
              <a:t>R Packages:</a:t>
            </a:r>
            <a:r>
              <a:rPr lang="en-US" dirty="0"/>
              <a:t> (ggplot2 version 3.4.4, </a:t>
            </a:r>
            <a:r>
              <a:rPr lang="en-US" dirty="0" err="1"/>
              <a:t>dplyr</a:t>
            </a:r>
            <a:r>
              <a:rPr lang="en-US" dirty="0"/>
              <a:t> version 1.1.4) </a:t>
            </a:r>
          </a:p>
          <a:p>
            <a:r>
              <a:rPr lang="en-US" b="1" dirty="0"/>
              <a:t>R Script:</a:t>
            </a:r>
            <a:r>
              <a:rPr lang="en-US" dirty="0"/>
              <a:t> (</a:t>
            </a:r>
            <a:r>
              <a:rPr lang="en-US" dirty="0" err="1"/>
              <a:t>my_analysis.R</a:t>
            </a:r>
            <a:r>
              <a:rPr lang="en-US" dirty="0"/>
              <a:t>) </a:t>
            </a:r>
          </a:p>
          <a:p>
            <a:r>
              <a:rPr lang="en-US" b="1" dirty="0"/>
              <a:t>Filesystem:</a:t>
            </a:r>
            <a:r>
              <a:rPr lang="en-US" dirty="0"/>
              <a:t> (the layered structure combining </a:t>
            </a:r>
            <a:br>
              <a:rPr lang="en-US" dirty="0"/>
            </a:br>
            <a:r>
              <a:rPr lang="en-US" dirty="0"/>
              <a:t>all elements above)</a:t>
            </a:r>
          </a:p>
        </p:txBody>
      </p:sp>
    </p:spTree>
    <p:extLst>
      <p:ext uri="{BB962C8B-B14F-4D97-AF65-F5344CB8AC3E}">
        <p14:creationId xmlns:p14="http://schemas.microsoft.com/office/powerpoint/2010/main" val="303406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2D463-6951-DC27-C623-C47459631856}"/>
              </a:ext>
            </a:extLst>
          </p:cNvPr>
          <p:cNvSpPr>
            <a:spLocks noGrp="1"/>
          </p:cNvSpPr>
          <p:nvPr>
            <p:ph type="title"/>
          </p:nvPr>
        </p:nvSpPr>
        <p:spPr/>
        <p:txBody>
          <a:bodyPr/>
          <a:lstStyle/>
          <a:p>
            <a:pPr algn="ctr"/>
            <a:r>
              <a:rPr lang="en-US" dirty="0"/>
              <a:t>How do we keep our pipelines and containers organized??</a:t>
            </a:r>
          </a:p>
        </p:txBody>
      </p:sp>
      <p:sp>
        <p:nvSpPr>
          <p:cNvPr id="5" name="Text Placeholder 4">
            <a:extLst>
              <a:ext uri="{FF2B5EF4-FFF2-40B4-BE49-F238E27FC236}">
                <a16:creationId xmlns:a16="http://schemas.microsoft.com/office/drawing/2014/main" id="{42EE263F-7D66-0AB4-F66C-DA4FC26C84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72911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C5ABC-CB12-3F7E-42B7-69F90B064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71A2B3-6B19-30A2-656C-4459D27195CB}"/>
              </a:ext>
            </a:extLst>
          </p:cNvPr>
          <p:cNvSpPr>
            <a:spLocks noGrp="1"/>
          </p:cNvSpPr>
          <p:nvPr>
            <p:ph type="title"/>
          </p:nvPr>
        </p:nvSpPr>
        <p:spPr/>
        <p:txBody>
          <a:bodyPr/>
          <a:lstStyle/>
          <a:p>
            <a:r>
              <a:rPr lang="en-US" dirty="0"/>
              <a:t>Workflows Management Systems</a:t>
            </a:r>
          </a:p>
        </p:txBody>
      </p:sp>
      <p:sp>
        <p:nvSpPr>
          <p:cNvPr id="3" name="Content Placeholder 2">
            <a:extLst>
              <a:ext uri="{FF2B5EF4-FFF2-40B4-BE49-F238E27FC236}">
                <a16:creationId xmlns:a16="http://schemas.microsoft.com/office/drawing/2014/main" id="{095D3857-ED66-0A9F-B450-A1477FE4DC24}"/>
              </a:ext>
            </a:extLst>
          </p:cNvPr>
          <p:cNvSpPr>
            <a:spLocks noGrp="1"/>
          </p:cNvSpPr>
          <p:nvPr>
            <p:ph idx="1"/>
          </p:nvPr>
        </p:nvSpPr>
        <p:spPr/>
        <p:txBody>
          <a:bodyPr>
            <a:normAutofit/>
          </a:bodyPr>
          <a:lstStyle/>
          <a:p>
            <a:pPr marL="295275" indent="-280988">
              <a:buFont typeface="Wingdings" pitchFamily="2" charset="2"/>
              <a:buChar char="§"/>
            </a:pPr>
            <a:r>
              <a:rPr lang="en-US" dirty="0"/>
              <a:t>Software framework or engine that helps you build, manage, and execute pipelines (often within docker containers). </a:t>
            </a:r>
          </a:p>
          <a:p>
            <a:pPr marL="14287" indent="0">
              <a:buNone/>
            </a:pPr>
            <a:endParaRPr lang="en-US" dirty="0"/>
          </a:p>
          <a:p>
            <a:pPr marL="295275" indent="-280988">
              <a:buFont typeface="Wingdings" pitchFamily="2" charset="2"/>
              <a:buChar char="§"/>
            </a:pPr>
            <a:r>
              <a:rPr lang="en-US" dirty="0"/>
              <a:t>Handles dependencies, manages failures, and </a:t>
            </a:r>
            <a:br>
              <a:rPr lang="en-US" dirty="0"/>
            </a:br>
            <a:r>
              <a:rPr lang="en-US" dirty="0"/>
              <a:t>efficiently distributes computations across various </a:t>
            </a:r>
            <a:br>
              <a:rPr lang="en-US" dirty="0"/>
            </a:br>
            <a:r>
              <a:rPr lang="en-US" dirty="0"/>
              <a:t>resources.</a:t>
            </a:r>
          </a:p>
          <a:p>
            <a:pPr marL="295275" indent="-280988">
              <a:buFont typeface="Wingdings" pitchFamily="2" charset="2"/>
              <a:buChar char="§"/>
            </a:pPr>
            <a:endParaRPr lang="en-US" dirty="0"/>
          </a:p>
          <a:p>
            <a:pPr marL="295275" indent="-280988">
              <a:buFont typeface="Wingdings" pitchFamily="2" charset="2"/>
              <a:buChar char="§"/>
            </a:pPr>
            <a:r>
              <a:rPr lang="en-US" dirty="0"/>
              <a:t>Improves robustness, scalability, and overall </a:t>
            </a:r>
            <a:br>
              <a:rPr lang="en-US" dirty="0"/>
            </a:br>
            <a:r>
              <a:rPr lang="en-US" dirty="0"/>
              <a:t>project organization.</a:t>
            </a:r>
          </a:p>
          <a:p>
            <a:endParaRPr lang="en-US" dirty="0"/>
          </a:p>
        </p:txBody>
      </p:sp>
      <p:pic>
        <p:nvPicPr>
          <p:cNvPr id="5" name="Picture 4">
            <a:extLst>
              <a:ext uri="{FF2B5EF4-FFF2-40B4-BE49-F238E27FC236}">
                <a16:creationId xmlns:a16="http://schemas.microsoft.com/office/drawing/2014/main" id="{E8C5043B-BBE6-C9CD-1B64-77A86E5D19B7}"/>
              </a:ext>
            </a:extLst>
          </p:cNvPr>
          <p:cNvPicPr>
            <a:picLocks noChangeAspect="1"/>
          </p:cNvPicPr>
          <p:nvPr/>
        </p:nvPicPr>
        <p:blipFill>
          <a:blip r:embed="rId3"/>
          <a:stretch>
            <a:fillRect/>
          </a:stretch>
        </p:blipFill>
        <p:spPr>
          <a:xfrm>
            <a:off x="9308892" y="2623033"/>
            <a:ext cx="2733207" cy="4034734"/>
          </a:xfrm>
          <a:prstGeom prst="rect">
            <a:avLst/>
          </a:prstGeom>
          <a:ln>
            <a:solidFill>
              <a:schemeClr val="tx1"/>
            </a:solidFill>
          </a:ln>
        </p:spPr>
      </p:pic>
      <p:sp>
        <p:nvSpPr>
          <p:cNvPr id="6" name="TextBox 5">
            <a:extLst>
              <a:ext uri="{FF2B5EF4-FFF2-40B4-BE49-F238E27FC236}">
                <a16:creationId xmlns:a16="http://schemas.microsoft.com/office/drawing/2014/main" id="{577CBFD9-E5CF-3FC5-64EA-89CDCD5037A2}"/>
              </a:ext>
            </a:extLst>
          </p:cNvPr>
          <p:cNvSpPr txBox="1"/>
          <p:nvPr/>
        </p:nvSpPr>
        <p:spPr>
          <a:xfrm>
            <a:off x="6475751" y="6134547"/>
            <a:ext cx="2938072" cy="523220"/>
          </a:xfrm>
          <a:prstGeom prst="rect">
            <a:avLst/>
          </a:prstGeom>
          <a:noFill/>
        </p:spPr>
        <p:txBody>
          <a:bodyPr wrap="square" rtlCol="0">
            <a:spAutoFit/>
          </a:bodyPr>
          <a:lstStyle/>
          <a:p>
            <a:pPr algn="ctr"/>
            <a:r>
              <a:rPr lang="en-US" sz="2800" i="1" dirty="0"/>
              <a:t>'Master Knitter’ </a:t>
            </a:r>
          </a:p>
        </p:txBody>
      </p:sp>
    </p:spTree>
    <p:extLst>
      <p:ext uri="{BB962C8B-B14F-4D97-AF65-F5344CB8AC3E}">
        <p14:creationId xmlns:p14="http://schemas.microsoft.com/office/powerpoint/2010/main" val="359464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2A09C-56D9-9195-C9F5-F7C3ADDEC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F4504-07DC-1416-1756-DAC0D2E8FD55}"/>
              </a:ext>
            </a:extLst>
          </p:cNvPr>
          <p:cNvSpPr>
            <a:spLocks noGrp="1"/>
          </p:cNvSpPr>
          <p:nvPr>
            <p:ph type="title"/>
          </p:nvPr>
        </p:nvSpPr>
        <p:spPr/>
        <p:txBody>
          <a:bodyPr/>
          <a:lstStyle/>
          <a:p>
            <a:r>
              <a:rPr lang="en-US" dirty="0"/>
              <a:t>Workflows Management Systems</a:t>
            </a:r>
          </a:p>
        </p:txBody>
      </p:sp>
      <p:sp>
        <p:nvSpPr>
          <p:cNvPr id="3" name="Content Placeholder 2">
            <a:extLst>
              <a:ext uri="{FF2B5EF4-FFF2-40B4-BE49-F238E27FC236}">
                <a16:creationId xmlns:a16="http://schemas.microsoft.com/office/drawing/2014/main" id="{9F0C92F9-CC0F-1D8E-F883-95CB6EB124F7}"/>
              </a:ext>
            </a:extLst>
          </p:cNvPr>
          <p:cNvSpPr>
            <a:spLocks noGrp="1"/>
          </p:cNvSpPr>
          <p:nvPr>
            <p:ph idx="1"/>
          </p:nvPr>
        </p:nvSpPr>
        <p:spPr>
          <a:xfrm>
            <a:off x="409732" y="1933209"/>
            <a:ext cx="10944068" cy="2311686"/>
          </a:xfrm>
        </p:spPr>
        <p:txBody>
          <a:bodyPr>
            <a:normAutofit/>
          </a:bodyPr>
          <a:lstStyle/>
          <a:p>
            <a:pPr>
              <a:lnSpc>
                <a:spcPct val="120000"/>
              </a:lnSpc>
            </a:pPr>
            <a:r>
              <a:rPr lang="en-US" sz="3200" b="1" dirty="0" err="1">
                <a:solidFill>
                  <a:schemeClr val="bg1"/>
                </a:solidFill>
              </a:rPr>
              <a:t>Nextflow</a:t>
            </a:r>
            <a:r>
              <a:rPr lang="en-US" sz="3200" b="1" dirty="0">
                <a:solidFill>
                  <a:schemeClr val="bg1"/>
                </a:solidFill>
              </a:rPr>
              <a:t>:</a:t>
            </a:r>
            <a:r>
              <a:rPr lang="en-US" sz="3200" dirty="0">
                <a:solidFill>
                  <a:schemeClr val="bg1"/>
                </a:solidFill>
              </a:rPr>
              <a:t>   </a:t>
            </a:r>
            <a:r>
              <a:rPr lang="en-US" sz="3200" dirty="0"/>
              <a:t>- -       - Highly scalable and portable pipelines, especially good for distributed computing on clusters or cloud platforms.</a:t>
            </a:r>
          </a:p>
          <a:p>
            <a:pPr marL="0" indent="0">
              <a:lnSpc>
                <a:spcPct val="120000"/>
              </a:lnSpc>
              <a:buNone/>
            </a:pPr>
            <a:endParaRPr lang="en-US" dirty="0"/>
          </a:p>
          <a:p>
            <a:pPr>
              <a:lnSpc>
                <a:spcPct val="120000"/>
              </a:lnSpc>
            </a:pPr>
            <a:endParaRPr lang="en-US" dirty="0"/>
          </a:p>
          <a:p>
            <a:pPr>
              <a:lnSpc>
                <a:spcPct val="120000"/>
              </a:lnSpc>
            </a:pPr>
            <a:endParaRPr lang="en-US" dirty="0"/>
          </a:p>
          <a:p>
            <a:endParaRPr lang="en-US" sz="3200" dirty="0"/>
          </a:p>
          <a:p>
            <a:endParaRPr lang="en-US" dirty="0"/>
          </a:p>
        </p:txBody>
      </p:sp>
      <p:pic>
        <p:nvPicPr>
          <p:cNvPr id="7" name="Picture 6" descr="A black and white logo&#10;&#10;AI-generated content may be incorrect.">
            <a:extLst>
              <a:ext uri="{FF2B5EF4-FFF2-40B4-BE49-F238E27FC236}">
                <a16:creationId xmlns:a16="http://schemas.microsoft.com/office/drawing/2014/main" id="{C1184C7E-21D2-BD69-E984-8F3F8196C06D}"/>
              </a:ext>
            </a:extLst>
          </p:cNvPr>
          <p:cNvPicPr>
            <a:picLocks noChangeAspect="1"/>
          </p:cNvPicPr>
          <p:nvPr/>
        </p:nvPicPr>
        <p:blipFill>
          <a:blip r:embed="rId3"/>
          <a:srcRect l="6272" t="18494" r="12920" b="36927"/>
          <a:stretch>
            <a:fillRect/>
          </a:stretch>
        </p:blipFill>
        <p:spPr>
          <a:xfrm>
            <a:off x="0" y="1933209"/>
            <a:ext cx="3627559" cy="647778"/>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D6DC80AE-137A-43A9-0149-48AEB16D0604}"/>
              </a:ext>
            </a:extLst>
          </p:cNvPr>
          <p:cNvPicPr>
            <a:picLocks noChangeAspect="1"/>
          </p:cNvPicPr>
          <p:nvPr/>
        </p:nvPicPr>
        <p:blipFill>
          <a:blip r:embed="rId4"/>
          <a:stretch>
            <a:fillRect/>
          </a:stretch>
        </p:blipFill>
        <p:spPr>
          <a:xfrm>
            <a:off x="4225978" y="3607113"/>
            <a:ext cx="7772400" cy="3652192"/>
          </a:xfrm>
          <a:prstGeom prst="rect">
            <a:avLst/>
          </a:prstGeom>
        </p:spPr>
      </p:pic>
    </p:spTree>
    <p:extLst>
      <p:ext uri="{BB962C8B-B14F-4D97-AF65-F5344CB8AC3E}">
        <p14:creationId xmlns:p14="http://schemas.microsoft.com/office/powerpoint/2010/main" val="1190116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21D9E-DAF8-1943-5452-85079B4A1DE3}"/>
            </a:ext>
          </a:extLst>
        </p:cNvPr>
        <p:cNvGrpSpPr/>
        <p:nvPr/>
      </p:nvGrpSpPr>
      <p:grpSpPr>
        <a:xfrm>
          <a:off x="0" y="0"/>
          <a:ext cx="0" cy="0"/>
          <a:chOff x="0" y="0"/>
          <a:chExt cx="0" cy="0"/>
        </a:xfrm>
      </p:grpSpPr>
      <p:pic>
        <p:nvPicPr>
          <p:cNvPr id="13" name="Picture 12" descr="A red sweater with a green label&#10;&#10;AI-generated content may be incorrect.">
            <a:extLst>
              <a:ext uri="{FF2B5EF4-FFF2-40B4-BE49-F238E27FC236}">
                <a16:creationId xmlns:a16="http://schemas.microsoft.com/office/drawing/2014/main" id="{95FBDC9A-6CC6-CB34-E049-0BE94871270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41" b="89971" l="5769" r="94872">
                        <a14:foregroundMark x1="34936" y1="6831" x2="61699" y2="6977"/>
                        <a14:foregroundMark x1="89744" y1="73401" x2="89423" y2="81831"/>
                        <a14:foregroundMark x1="92628" y1="80814" x2="94872" y2="85465"/>
                        <a14:foregroundMark x1="6090" y1="83866" x2="5769" y2="63517"/>
                        <a14:foregroundMark x1="5769" y1="63517" x2="6571" y2="62355"/>
                        <a14:foregroundMark x1="60577" y1="6541" x2="65064" y2="6831"/>
                      </a14:backgroundRemoval>
                    </a14:imgEffect>
                  </a14:imgLayer>
                </a14:imgProps>
              </a:ext>
            </a:extLst>
          </a:blip>
          <a:stretch>
            <a:fillRect/>
          </a:stretch>
        </p:blipFill>
        <p:spPr>
          <a:xfrm>
            <a:off x="8957390" y="4232307"/>
            <a:ext cx="2000574" cy="2205761"/>
          </a:xfrm>
          <a:prstGeom prst="rect">
            <a:avLst/>
          </a:prstGeom>
        </p:spPr>
      </p:pic>
      <p:cxnSp>
        <p:nvCxnSpPr>
          <p:cNvPr id="3" name="Straight Arrow Connector 2">
            <a:extLst>
              <a:ext uri="{FF2B5EF4-FFF2-40B4-BE49-F238E27FC236}">
                <a16:creationId xmlns:a16="http://schemas.microsoft.com/office/drawing/2014/main" id="{78CAA888-A184-74ED-66D0-46A448161356}"/>
              </a:ext>
            </a:extLst>
          </p:cNvPr>
          <p:cNvCxnSpPr>
            <a:cxnSpLocks/>
          </p:cNvCxnSpPr>
          <p:nvPr/>
        </p:nvCxnSpPr>
        <p:spPr>
          <a:xfrm>
            <a:off x="4463193" y="5860731"/>
            <a:ext cx="3617061" cy="0"/>
          </a:xfrm>
          <a:prstGeom prst="straightConnector1">
            <a:avLst/>
          </a:prstGeom>
          <a:ln w="5715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B49CC936-8797-0B20-551F-7C95529A77FC}"/>
              </a:ext>
            </a:extLst>
          </p:cNvPr>
          <p:cNvGrpSpPr/>
          <p:nvPr/>
        </p:nvGrpSpPr>
        <p:grpSpPr>
          <a:xfrm>
            <a:off x="1065867" y="4877165"/>
            <a:ext cx="2904623" cy="1980835"/>
            <a:chOff x="414652" y="2367066"/>
            <a:chExt cx="4173908" cy="2750496"/>
          </a:xfrm>
        </p:grpSpPr>
        <p:grpSp>
          <p:nvGrpSpPr>
            <p:cNvPr id="5" name="Group 4">
              <a:extLst>
                <a:ext uri="{FF2B5EF4-FFF2-40B4-BE49-F238E27FC236}">
                  <a16:creationId xmlns:a16="http://schemas.microsoft.com/office/drawing/2014/main" id="{BCDB140C-B447-72F3-C851-3CE966A56014}"/>
                </a:ext>
              </a:extLst>
            </p:cNvPr>
            <p:cNvGrpSpPr/>
            <p:nvPr/>
          </p:nvGrpSpPr>
          <p:grpSpPr>
            <a:xfrm>
              <a:off x="414652" y="2367066"/>
              <a:ext cx="4173908" cy="2492329"/>
              <a:chOff x="-657302" y="2305303"/>
              <a:chExt cx="4173908" cy="2492329"/>
            </a:xfrm>
          </p:grpSpPr>
          <p:pic>
            <p:nvPicPr>
              <p:cNvPr id="7" name="Picture 6" descr="A ball of yarn with a string&#10;&#10;AI-generated content may be incorrect.">
                <a:extLst>
                  <a:ext uri="{FF2B5EF4-FFF2-40B4-BE49-F238E27FC236}">
                    <a16:creationId xmlns:a16="http://schemas.microsoft.com/office/drawing/2014/main" id="{B74DECC3-802F-CC7D-8C81-B59CBCBA7A64}"/>
                  </a:ext>
                </a:extLst>
              </p:cNvPr>
              <p:cNvPicPr>
                <a:picLocks noChangeAspect="1"/>
              </p:cNvPicPr>
              <p:nvPr/>
            </p:nvPicPr>
            <p:blipFill>
              <a:blip r:embed="rId4"/>
              <a:stretch>
                <a:fillRect/>
              </a:stretch>
            </p:blipFill>
            <p:spPr>
              <a:xfrm>
                <a:off x="0" y="2959406"/>
                <a:ext cx="3516606" cy="1838226"/>
              </a:xfrm>
              <a:prstGeom prst="rect">
                <a:avLst/>
              </a:prstGeom>
            </p:spPr>
          </p:pic>
          <p:pic>
            <p:nvPicPr>
              <p:cNvPr id="8" name="Picture 2" descr="How to Bind Off Knitting – Don't Be Such a Square">
                <a:extLst>
                  <a:ext uri="{FF2B5EF4-FFF2-40B4-BE49-F238E27FC236}">
                    <a16:creationId xmlns:a16="http://schemas.microsoft.com/office/drawing/2014/main" id="{A72614D5-ADC5-430A-EC2B-2FA23721237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1333" l="8250" r="91250">
                            <a14:foregroundMark x1="8333" y1="17111" x2="12000" y2="17556"/>
                            <a14:foregroundMark x1="87417" y1="69556" x2="91333" y2="69778"/>
                            <a14:foregroundMark x1="10250" y1="91333" x2="12000" y2="88222"/>
                            <a14:foregroundMark x1="88250" y1="18222" x2="90333" y2="18667"/>
                          </a14:backgroundRemoval>
                        </a14:imgEffect>
                      </a14:imgLayer>
                    </a14:imgProps>
                  </a:ext>
                  <a:ext uri="{28A0092B-C50C-407E-A947-70E740481C1C}">
                    <a14:useLocalDpi xmlns:a14="http://schemas.microsoft.com/office/drawing/2010/main" val="0"/>
                  </a:ext>
                </a:extLst>
              </a:blip>
              <a:srcRect/>
              <a:stretch>
                <a:fillRect/>
              </a:stretch>
            </p:blipFill>
            <p:spPr bwMode="auto">
              <a:xfrm rot="1265325">
                <a:off x="-657302" y="2305303"/>
                <a:ext cx="2953923" cy="110772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DACF7303-B083-BFB5-B2ED-4342C84A3AD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397" b="96933" l="8745" r="96198">
                          <a14:foregroundMark x1="65589" y1="8180" x2="65399" y2="10634"/>
                          <a14:foregroundMark x1="89734" y1="25767" x2="95817" y2="21268"/>
                          <a14:foregroundMark x1="95817" y1="21268" x2="96198" y2="18303"/>
                          <a14:foregroundMark x1="67681" y1="6033" x2="67681" y2="4397"/>
                          <a14:foregroundMark x1="52091" y1="96728" x2="60741" y2="96933"/>
                          <a14:foregroundMark x1="8745" y1="78937" x2="9030" y2="81800"/>
                        </a14:backgroundRemoval>
                      </a14:imgEffect>
                    </a14:imgLayer>
                  </a14:imgProps>
                </a:ext>
              </a:extLst>
            </a:blip>
            <a:stretch>
              <a:fillRect/>
            </a:stretch>
          </p:blipFill>
          <p:spPr>
            <a:xfrm>
              <a:off x="1919944" y="3425002"/>
              <a:ext cx="1820626" cy="1692560"/>
            </a:xfrm>
            <a:prstGeom prst="rect">
              <a:avLst/>
            </a:prstGeom>
          </p:spPr>
        </p:pic>
      </p:grpSp>
      <p:sp>
        <p:nvSpPr>
          <p:cNvPr id="9" name="TextBox 8">
            <a:extLst>
              <a:ext uri="{FF2B5EF4-FFF2-40B4-BE49-F238E27FC236}">
                <a16:creationId xmlns:a16="http://schemas.microsoft.com/office/drawing/2014/main" id="{40C2938C-7466-6C67-B496-3E4D576F2531}"/>
              </a:ext>
            </a:extLst>
          </p:cNvPr>
          <p:cNvSpPr txBox="1"/>
          <p:nvPr/>
        </p:nvSpPr>
        <p:spPr>
          <a:xfrm>
            <a:off x="3970491" y="3370139"/>
            <a:ext cx="4565918" cy="892552"/>
          </a:xfrm>
          <a:prstGeom prst="rect">
            <a:avLst/>
          </a:prstGeom>
          <a:noFill/>
        </p:spPr>
        <p:txBody>
          <a:bodyPr wrap="square" rtlCol="0">
            <a:spAutoFit/>
          </a:bodyPr>
          <a:lstStyle/>
          <a:p>
            <a:pPr algn="ctr"/>
            <a:r>
              <a:rPr lang="en-US" sz="2800" b="1" dirty="0"/>
              <a:t>Pipelines</a:t>
            </a:r>
            <a:r>
              <a:rPr lang="en-US" sz="2800" dirty="0"/>
              <a:t> </a:t>
            </a:r>
          </a:p>
          <a:p>
            <a:pPr algn="ctr"/>
            <a:r>
              <a:rPr lang="en-US" sz="2400" dirty="0"/>
              <a:t>Automated, sequential steps</a:t>
            </a:r>
          </a:p>
        </p:txBody>
      </p:sp>
      <p:grpSp>
        <p:nvGrpSpPr>
          <p:cNvPr id="10" name="Group 9">
            <a:extLst>
              <a:ext uri="{FF2B5EF4-FFF2-40B4-BE49-F238E27FC236}">
                <a16:creationId xmlns:a16="http://schemas.microsoft.com/office/drawing/2014/main" id="{326C5C43-0007-84F7-F99A-869D3B4E3E1F}"/>
              </a:ext>
            </a:extLst>
          </p:cNvPr>
          <p:cNvGrpSpPr>
            <a:grpSpLocks noChangeAspect="1"/>
          </p:cNvGrpSpPr>
          <p:nvPr/>
        </p:nvGrpSpPr>
        <p:grpSpPr>
          <a:xfrm>
            <a:off x="5302989" y="4452018"/>
            <a:ext cx="1900922" cy="2256559"/>
            <a:chOff x="3522406" y="1603598"/>
            <a:chExt cx="3200400" cy="4183194"/>
          </a:xfrm>
        </p:grpSpPr>
        <p:cxnSp>
          <p:nvCxnSpPr>
            <p:cNvPr id="11" name="Straight Arrow Connector 10">
              <a:extLst>
                <a:ext uri="{FF2B5EF4-FFF2-40B4-BE49-F238E27FC236}">
                  <a16:creationId xmlns:a16="http://schemas.microsoft.com/office/drawing/2014/main" id="{ED1D066C-E472-721C-502F-EBF68065F3CB}"/>
                </a:ext>
              </a:extLst>
            </p:cNvPr>
            <p:cNvCxnSpPr/>
            <p:nvPr/>
          </p:nvCxnSpPr>
          <p:spPr>
            <a:xfrm>
              <a:off x="4733091" y="3352429"/>
              <a:ext cx="1874791" cy="0"/>
            </a:xfrm>
            <a:prstGeom prst="straightConnector1">
              <a:avLst/>
            </a:prstGeom>
            <a:ln w="5715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pic>
          <p:nvPicPr>
            <p:cNvPr id="12" name="Picture 11" descr="A close-up of a chart&#10;&#10;AI-generated content may be incorrect.">
              <a:extLst>
                <a:ext uri="{FF2B5EF4-FFF2-40B4-BE49-F238E27FC236}">
                  <a16:creationId xmlns:a16="http://schemas.microsoft.com/office/drawing/2014/main" id="{3D7AFD8B-2C06-9211-C2D6-1913A4197CFA}"/>
                </a:ext>
              </a:extLst>
            </p:cNvPr>
            <p:cNvPicPr>
              <a:picLocks noChangeAspect="1"/>
            </p:cNvPicPr>
            <p:nvPr/>
          </p:nvPicPr>
          <p:blipFill>
            <a:blip r:embed="rId9"/>
            <a:stretch>
              <a:fillRect/>
            </a:stretch>
          </p:blipFill>
          <p:spPr>
            <a:xfrm>
              <a:off x="3522406" y="1608492"/>
              <a:ext cx="3200400" cy="4178300"/>
            </a:xfrm>
            <a:prstGeom prst="rect">
              <a:avLst/>
            </a:prstGeom>
            <a:ln>
              <a:solidFill>
                <a:schemeClr val="tx1"/>
              </a:solidFill>
            </a:ln>
          </p:spPr>
        </p:pic>
        <p:sp>
          <p:nvSpPr>
            <p:cNvPr id="14" name="TextBox 13">
              <a:extLst>
                <a:ext uri="{FF2B5EF4-FFF2-40B4-BE49-F238E27FC236}">
                  <a16:creationId xmlns:a16="http://schemas.microsoft.com/office/drawing/2014/main" id="{DF81D984-D3C2-F62F-A414-C9F980B90C95}"/>
                </a:ext>
              </a:extLst>
            </p:cNvPr>
            <p:cNvSpPr txBox="1"/>
            <p:nvPr/>
          </p:nvSpPr>
          <p:spPr>
            <a:xfrm>
              <a:off x="3522406" y="1603598"/>
              <a:ext cx="3200400" cy="570555"/>
            </a:xfrm>
            <a:prstGeom prst="rect">
              <a:avLst/>
            </a:prstGeom>
            <a:solidFill>
              <a:schemeClr val="bg1"/>
            </a:solidFill>
            <a:ln>
              <a:solidFill>
                <a:schemeClr val="tx1"/>
              </a:solidFill>
            </a:ln>
          </p:spPr>
          <p:txBody>
            <a:bodyPr wrap="square" rtlCol="0">
              <a:spAutoFit/>
            </a:bodyPr>
            <a:lstStyle/>
            <a:p>
              <a:pPr algn="ctr"/>
              <a:r>
                <a:rPr lang="en-US" sz="1400" dirty="0"/>
                <a:t>How to knit a sweater</a:t>
              </a:r>
            </a:p>
          </p:txBody>
        </p:sp>
      </p:grpSp>
      <p:sp>
        <p:nvSpPr>
          <p:cNvPr id="19" name="TextBox 18">
            <a:extLst>
              <a:ext uri="{FF2B5EF4-FFF2-40B4-BE49-F238E27FC236}">
                <a16:creationId xmlns:a16="http://schemas.microsoft.com/office/drawing/2014/main" id="{083B4727-C6BD-3963-1BC3-6EECAD0A9A21}"/>
              </a:ext>
            </a:extLst>
          </p:cNvPr>
          <p:cNvSpPr txBox="1"/>
          <p:nvPr/>
        </p:nvSpPr>
        <p:spPr>
          <a:xfrm>
            <a:off x="4865" y="3605742"/>
            <a:ext cx="4124608" cy="1261884"/>
          </a:xfrm>
          <a:prstGeom prst="rect">
            <a:avLst/>
          </a:prstGeom>
          <a:noFill/>
        </p:spPr>
        <p:txBody>
          <a:bodyPr wrap="square">
            <a:spAutoFit/>
          </a:bodyPr>
          <a:lstStyle/>
          <a:p>
            <a:pPr algn="ctr"/>
            <a:r>
              <a:rPr lang="en-US" sz="2800" b="1" dirty="0"/>
              <a:t>Containers</a:t>
            </a:r>
          </a:p>
          <a:p>
            <a:pPr algn="ctr"/>
            <a:r>
              <a:rPr lang="en-US" sz="2400" dirty="0"/>
              <a:t>Consistent and isolated environment </a:t>
            </a:r>
          </a:p>
        </p:txBody>
      </p:sp>
      <p:pic>
        <p:nvPicPr>
          <p:cNvPr id="20" name="Picture 19">
            <a:extLst>
              <a:ext uri="{FF2B5EF4-FFF2-40B4-BE49-F238E27FC236}">
                <a16:creationId xmlns:a16="http://schemas.microsoft.com/office/drawing/2014/main" id="{B2CAB5E9-0ECB-FBF7-6B29-16A93DD4015A}"/>
              </a:ext>
            </a:extLst>
          </p:cNvPr>
          <p:cNvPicPr>
            <a:picLocks noChangeAspect="1"/>
          </p:cNvPicPr>
          <p:nvPr/>
        </p:nvPicPr>
        <p:blipFill>
          <a:blip r:embed="rId10"/>
          <a:stretch>
            <a:fillRect/>
          </a:stretch>
        </p:blipFill>
        <p:spPr>
          <a:xfrm>
            <a:off x="2906759" y="37632"/>
            <a:ext cx="1860113" cy="2745881"/>
          </a:xfrm>
          <a:prstGeom prst="rect">
            <a:avLst/>
          </a:prstGeom>
          <a:ln w="12700">
            <a:solidFill>
              <a:schemeClr val="tx1"/>
            </a:solidFill>
          </a:ln>
        </p:spPr>
      </p:pic>
      <p:sp>
        <p:nvSpPr>
          <p:cNvPr id="23" name="TextBox 22">
            <a:extLst>
              <a:ext uri="{FF2B5EF4-FFF2-40B4-BE49-F238E27FC236}">
                <a16:creationId xmlns:a16="http://schemas.microsoft.com/office/drawing/2014/main" id="{D30BCF7E-01A8-844C-3A16-B678EC7AE9F8}"/>
              </a:ext>
            </a:extLst>
          </p:cNvPr>
          <p:cNvSpPr txBox="1"/>
          <p:nvPr/>
        </p:nvSpPr>
        <p:spPr>
          <a:xfrm>
            <a:off x="4701915" y="149423"/>
            <a:ext cx="5765709" cy="892552"/>
          </a:xfrm>
          <a:prstGeom prst="rect">
            <a:avLst/>
          </a:prstGeom>
          <a:noFill/>
        </p:spPr>
        <p:txBody>
          <a:bodyPr wrap="square" rtlCol="0">
            <a:spAutoFit/>
          </a:bodyPr>
          <a:lstStyle/>
          <a:p>
            <a:pPr algn="ctr"/>
            <a:r>
              <a:rPr lang="en-US" sz="2800" b="1" dirty="0"/>
              <a:t>Workflows Management System</a:t>
            </a:r>
          </a:p>
          <a:p>
            <a:pPr algn="ctr"/>
            <a:r>
              <a:rPr lang="en-US" sz="2400" dirty="0"/>
              <a:t>Orchestrates the overall analysis strategy</a:t>
            </a:r>
          </a:p>
        </p:txBody>
      </p:sp>
      <p:grpSp>
        <p:nvGrpSpPr>
          <p:cNvPr id="33" name="Group 32">
            <a:extLst>
              <a:ext uri="{FF2B5EF4-FFF2-40B4-BE49-F238E27FC236}">
                <a16:creationId xmlns:a16="http://schemas.microsoft.com/office/drawing/2014/main" id="{548D7EDC-8587-DE79-4915-5142BF8D5B8C}"/>
              </a:ext>
            </a:extLst>
          </p:cNvPr>
          <p:cNvGrpSpPr/>
          <p:nvPr/>
        </p:nvGrpSpPr>
        <p:grpSpPr>
          <a:xfrm>
            <a:off x="8167828" y="3061268"/>
            <a:ext cx="3579698" cy="3945061"/>
            <a:chOff x="8167828" y="3061268"/>
            <a:chExt cx="3579698" cy="3945061"/>
          </a:xfrm>
        </p:grpSpPr>
        <p:grpSp>
          <p:nvGrpSpPr>
            <p:cNvPr id="32" name="Group 31">
              <a:extLst>
                <a:ext uri="{FF2B5EF4-FFF2-40B4-BE49-F238E27FC236}">
                  <a16:creationId xmlns:a16="http://schemas.microsoft.com/office/drawing/2014/main" id="{E5786D8A-C270-5599-1B70-BBA26AD5FC7E}"/>
                </a:ext>
              </a:extLst>
            </p:cNvPr>
            <p:cNvGrpSpPr/>
            <p:nvPr/>
          </p:nvGrpSpPr>
          <p:grpSpPr>
            <a:xfrm>
              <a:off x="8167828" y="3061268"/>
              <a:ext cx="3579698" cy="3834000"/>
              <a:chOff x="8167828" y="3061268"/>
              <a:chExt cx="3579698" cy="3834000"/>
            </a:xfrm>
          </p:grpSpPr>
          <p:sp>
            <p:nvSpPr>
              <p:cNvPr id="17" name="TextBox 16">
                <a:extLst>
                  <a:ext uri="{FF2B5EF4-FFF2-40B4-BE49-F238E27FC236}">
                    <a16:creationId xmlns:a16="http://schemas.microsoft.com/office/drawing/2014/main" id="{FA774CE6-4D67-9568-7817-1A04E14A499B}"/>
                  </a:ext>
                </a:extLst>
              </p:cNvPr>
              <p:cNvSpPr txBox="1"/>
              <p:nvPr/>
            </p:nvSpPr>
            <p:spPr>
              <a:xfrm>
                <a:off x="8167828" y="3061268"/>
                <a:ext cx="3579698" cy="1323439"/>
              </a:xfrm>
              <a:prstGeom prst="rect">
                <a:avLst/>
              </a:prstGeom>
              <a:noFill/>
            </p:spPr>
            <p:txBody>
              <a:bodyPr wrap="square" rtlCol="0">
                <a:spAutoFit/>
              </a:bodyPr>
              <a:lstStyle/>
              <a:p>
                <a:pPr algn="ctr"/>
                <a:r>
                  <a:rPr lang="en-US" sz="4000" b="1" dirty="0"/>
                  <a:t>Reproducible Results</a:t>
                </a:r>
              </a:p>
            </p:txBody>
          </p:sp>
          <p:pic>
            <p:nvPicPr>
              <p:cNvPr id="24" name="Picture 23" descr="A red sweater with a green label&#10;&#10;AI-generated content may be incorrect.">
                <a:extLst>
                  <a:ext uri="{FF2B5EF4-FFF2-40B4-BE49-F238E27FC236}">
                    <a16:creationId xmlns:a16="http://schemas.microsoft.com/office/drawing/2014/main" id="{6437403B-E8D2-C7AD-1ADB-45A81019CF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41" b="89971" l="5769" r="94872">
                            <a14:foregroundMark x1="34936" y1="6831" x2="61699" y2="6977"/>
                            <a14:foregroundMark x1="89744" y1="73401" x2="89423" y2="81831"/>
                            <a14:foregroundMark x1="92628" y1="80814" x2="94872" y2="85465"/>
                            <a14:foregroundMark x1="6090" y1="83866" x2="5769" y2="63517"/>
                            <a14:foregroundMark x1="5769" y1="63517" x2="6571" y2="62355"/>
                            <a14:foregroundMark x1="60577" y1="6541" x2="65064" y2="6831"/>
                          </a14:backgroundRemoval>
                        </a14:imgEffect>
                      </a14:imgLayer>
                    </a14:imgProps>
                  </a:ext>
                </a:extLst>
              </a:blip>
              <a:stretch>
                <a:fillRect/>
              </a:stretch>
            </p:blipFill>
            <p:spPr>
              <a:xfrm>
                <a:off x="9109790" y="4384707"/>
                <a:ext cx="2000574" cy="2205761"/>
              </a:xfrm>
              <a:prstGeom prst="rect">
                <a:avLst/>
              </a:prstGeom>
            </p:spPr>
          </p:pic>
          <p:pic>
            <p:nvPicPr>
              <p:cNvPr id="25" name="Picture 24" descr="A red sweater with a green label&#10;&#10;AI-generated content may be incorrect.">
                <a:extLst>
                  <a:ext uri="{FF2B5EF4-FFF2-40B4-BE49-F238E27FC236}">
                    <a16:creationId xmlns:a16="http://schemas.microsoft.com/office/drawing/2014/main" id="{0907BA42-51C8-237D-11AA-74B315F57F3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41" b="89971" l="5769" r="94872">
                            <a14:foregroundMark x1="34936" y1="6831" x2="61699" y2="6977"/>
                            <a14:foregroundMark x1="89744" y1="73401" x2="89423" y2="81831"/>
                            <a14:foregroundMark x1="92628" y1="80814" x2="94872" y2="85465"/>
                            <a14:foregroundMark x1="6090" y1="83866" x2="5769" y2="63517"/>
                            <a14:foregroundMark x1="5769" y1="63517" x2="6571" y2="62355"/>
                            <a14:foregroundMark x1="60577" y1="6541" x2="65064" y2="6831"/>
                          </a14:backgroundRemoval>
                        </a14:imgEffect>
                      </a14:imgLayer>
                    </a14:imgProps>
                  </a:ext>
                </a:extLst>
              </a:blip>
              <a:stretch>
                <a:fillRect/>
              </a:stretch>
            </p:blipFill>
            <p:spPr>
              <a:xfrm>
                <a:off x="9262190" y="4537107"/>
                <a:ext cx="2000574" cy="2205761"/>
              </a:xfrm>
              <a:prstGeom prst="rect">
                <a:avLst/>
              </a:prstGeom>
            </p:spPr>
          </p:pic>
          <p:pic>
            <p:nvPicPr>
              <p:cNvPr id="26" name="Picture 25" descr="A red sweater with a green label&#10;&#10;AI-generated content may be incorrect.">
                <a:extLst>
                  <a:ext uri="{FF2B5EF4-FFF2-40B4-BE49-F238E27FC236}">
                    <a16:creationId xmlns:a16="http://schemas.microsoft.com/office/drawing/2014/main" id="{454714CF-B8D2-EE2B-A74B-4113D075575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41" b="89971" l="5769" r="94872">
                            <a14:foregroundMark x1="34936" y1="6831" x2="61699" y2="6977"/>
                            <a14:foregroundMark x1="89744" y1="73401" x2="89423" y2="81831"/>
                            <a14:foregroundMark x1="92628" y1="80814" x2="94872" y2="85465"/>
                            <a14:foregroundMark x1="6090" y1="83866" x2="5769" y2="63517"/>
                            <a14:foregroundMark x1="5769" y1="63517" x2="6571" y2="62355"/>
                            <a14:foregroundMark x1="60577" y1="6541" x2="65064" y2="6831"/>
                          </a14:backgroundRemoval>
                        </a14:imgEffect>
                      </a14:imgLayer>
                    </a14:imgProps>
                  </a:ext>
                </a:extLst>
              </a:blip>
              <a:stretch>
                <a:fillRect/>
              </a:stretch>
            </p:blipFill>
            <p:spPr>
              <a:xfrm>
                <a:off x="9414590" y="4689507"/>
                <a:ext cx="2000574" cy="2205761"/>
              </a:xfrm>
              <a:prstGeom prst="rect">
                <a:avLst/>
              </a:prstGeom>
            </p:spPr>
          </p:pic>
        </p:grpSp>
        <p:pic>
          <p:nvPicPr>
            <p:cNvPr id="27" name="Picture 26" descr="A red sweater with a green label&#10;&#10;AI-generated content may be incorrect.">
              <a:extLst>
                <a:ext uri="{FF2B5EF4-FFF2-40B4-BE49-F238E27FC236}">
                  <a16:creationId xmlns:a16="http://schemas.microsoft.com/office/drawing/2014/main" id="{5AF240DC-759B-3D6B-28AC-0493765C9D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41" b="89971" l="5769" r="94872">
                          <a14:foregroundMark x1="34936" y1="6831" x2="61699" y2="6977"/>
                          <a14:foregroundMark x1="89744" y1="73401" x2="89423" y2="81831"/>
                          <a14:foregroundMark x1="92628" y1="80814" x2="94872" y2="85465"/>
                          <a14:foregroundMark x1="6090" y1="83866" x2="5769" y2="63517"/>
                          <a14:foregroundMark x1="5769" y1="63517" x2="6571" y2="62355"/>
                          <a14:foregroundMark x1="60577" y1="6541" x2="65064" y2="6831"/>
                        </a14:backgroundRemoval>
                      </a14:imgEffect>
                    </a14:imgLayer>
                  </a14:imgProps>
                </a:ext>
              </a:extLst>
            </a:blip>
            <a:stretch>
              <a:fillRect/>
            </a:stretch>
          </p:blipFill>
          <p:spPr>
            <a:xfrm>
              <a:off x="9607752" y="4800568"/>
              <a:ext cx="2000574" cy="2205761"/>
            </a:xfrm>
            <a:prstGeom prst="rect">
              <a:avLst/>
            </a:prstGeom>
          </p:spPr>
        </p:pic>
      </p:grpSp>
      <p:sp>
        <p:nvSpPr>
          <p:cNvPr id="34" name="TextBox 33">
            <a:extLst>
              <a:ext uri="{FF2B5EF4-FFF2-40B4-BE49-F238E27FC236}">
                <a16:creationId xmlns:a16="http://schemas.microsoft.com/office/drawing/2014/main" id="{E7A698D7-3617-4D0B-96DB-08F3BC19D546}"/>
              </a:ext>
            </a:extLst>
          </p:cNvPr>
          <p:cNvSpPr txBox="1"/>
          <p:nvPr/>
        </p:nvSpPr>
        <p:spPr>
          <a:xfrm>
            <a:off x="3656032" y="4743298"/>
            <a:ext cx="805593" cy="769441"/>
          </a:xfrm>
          <a:prstGeom prst="rect">
            <a:avLst/>
          </a:prstGeom>
          <a:noFill/>
        </p:spPr>
        <p:txBody>
          <a:bodyPr wrap="square" rtlCol="0">
            <a:spAutoFit/>
          </a:bodyPr>
          <a:lstStyle/>
          <a:p>
            <a:pPr algn="ctr"/>
            <a:r>
              <a:rPr lang="en-US" sz="4400" dirty="0"/>
              <a:t>+</a:t>
            </a:r>
          </a:p>
        </p:txBody>
      </p:sp>
    </p:spTree>
    <p:extLst>
      <p:ext uri="{BB962C8B-B14F-4D97-AF65-F5344CB8AC3E}">
        <p14:creationId xmlns:p14="http://schemas.microsoft.com/office/powerpoint/2010/main" val="269478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0B949-915C-4176-92C2-357212EBAAB2}"/>
            </a:ext>
          </a:extLst>
        </p:cNvPr>
        <p:cNvGrpSpPr/>
        <p:nvPr/>
      </p:nvGrpSpPr>
      <p:grpSpPr>
        <a:xfrm>
          <a:off x="0" y="0"/>
          <a:ext cx="0" cy="0"/>
          <a:chOff x="0" y="0"/>
          <a:chExt cx="0" cy="0"/>
        </a:xfrm>
      </p:grpSpPr>
      <p:pic>
        <p:nvPicPr>
          <p:cNvPr id="20" name="Picture 19" descr="A colorful dna strands&#10;&#10;AI-generated content may be incorrect.">
            <a:extLst>
              <a:ext uri="{FF2B5EF4-FFF2-40B4-BE49-F238E27FC236}">
                <a16:creationId xmlns:a16="http://schemas.microsoft.com/office/drawing/2014/main" id="{AE1C9197-EC6B-2BC9-CC5E-5F8FEA3831A9}"/>
              </a:ext>
            </a:extLst>
          </p:cNvPr>
          <p:cNvPicPr>
            <a:picLocks noChangeAspect="1"/>
          </p:cNvPicPr>
          <p:nvPr/>
        </p:nvPicPr>
        <p:blipFill>
          <a:blip r:embed="rId3"/>
          <a:srcRect t="40707" b="3043"/>
          <a:stretch>
            <a:fillRect/>
          </a:stretch>
        </p:blipFill>
        <p:spPr>
          <a:xfrm>
            <a:off x="20" y="10"/>
            <a:ext cx="12191980" cy="6857990"/>
          </a:xfrm>
          <a:prstGeom prst="rect">
            <a:avLst/>
          </a:prstGeom>
        </p:spPr>
      </p:pic>
    </p:spTree>
    <p:extLst>
      <p:ext uri="{BB962C8B-B14F-4D97-AF65-F5344CB8AC3E}">
        <p14:creationId xmlns:p14="http://schemas.microsoft.com/office/powerpoint/2010/main" val="102167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A colorful dna strands&#10;&#10;AI-generated content may be incorrect.">
            <a:extLst>
              <a:ext uri="{FF2B5EF4-FFF2-40B4-BE49-F238E27FC236}">
                <a16:creationId xmlns:a16="http://schemas.microsoft.com/office/drawing/2014/main" id="{D5B593BC-AB3F-FC30-0947-B44AFB68EC39}"/>
              </a:ext>
            </a:extLst>
          </p:cNvPr>
          <p:cNvPicPr>
            <a:picLocks noChangeAspect="1"/>
          </p:cNvPicPr>
          <p:nvPr/>
        </p:nvPicPr>
        <p:blipFill>
          <a:blip r:embed="rId3"/>
          <a:srcRect t="40707" b="3043"/>
          <a:stretch>
            <a:fillRect/>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line drawing of a graph&#10;&#10;AI-generated content may be incorrect.">
            <a:extLst>
              <a:ext uri="{FF2B5EF4-FFF2-40B4-BE49-F238E27FC236}">
                <a16:creationId xmlns:a16="http://schemas.microsoft.com/office/drawing/2014/main" id="{86740F25-F51A-1D5E-2460-AF7E12A5F9E8}"/>
              </a:ext>
            </a:extLst>
          </p:cNvPr>
          <p:cNvPicPr>
            <a:picLocks noChangeAspect="1"/>
          </p:cNvPicPr>
          <p:nvPr/>
        </p:nvPicPr>
        <p:blipFill>
          <a:blip r:embed="rId4"/>
          <a:stretch>
            <a:fillRect/>
          </a:stretch>
        </p:blipFill>
        <p:spPr>
          <a:xfrm>
            <a:off x="3309703" y="795676"/>
            <a:ext cx="5572594" cy="5266648"/>
          </a:xfrm>
          <a:prstGeom prst="rect">
            <a:avLst/>
          </a:prstGeom>
          <a:ln>
            <a:solidFill>
              <a:schemeClr val="tx1"/>
            </a:solidFill>
          </a:ln>
        </p:spPr>
      </p:pic>
    </p:spTree>
    <p:extLst>
      <p:ext uri="{BB962C8B-B14F-4D97-AF65-F5344CB8AC3E}">
        <p14:creationId xmlns:p14="http://schemas.microsoft.com/office/powerpoint/2010/main" val="238194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F6269-664D-EFE2-0099-4E904E41F723}"/>
            </a:ext>
          </a:extLst>
        </p:cNvPr>
        <p:cNvGrpSpPr/>
        <p:nvPr/>
      </p:nvGrpSpPr>
      <p:grpSpPr>
        <a:xfrm>
          <a:off x="0" y="0"/>
          <a:ext cx="0" cy="0"/>
          <a:chOff x="0" y="0"/>
          <a:chExt cx="0" cy="0"/>
        </a:xfrm>
      </p:grpSpPr>
      <p:pic>
        <p:nvPicPr>
          <p:cNvPr id="10" name="Picture 9" descr="A red sweater with a green label&#10;&#10;AI-generated content may be incorrect.">
            <a:extLst>
              <a:ext uri="{FF2B5EF4-FFF2-40B4-BE49-F238E27FC236}">
                <a16:creationId xmlns:a16="http://schemas.microsoft.com/office/drawing/2014/main" id="{E472A36B-0EEC-5BDF-4632-EC46987F8A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41" b="89971" l="5769" r="94872">
                        <a14:foregroundMark x1="34936" y1="6831" x2="61699" y2="6977"/>
                        <a14:foregroundMark x1="89744" y1="73401" x2="89423" y2="81831"/>
                        <a14:foregroundMark x1="92628" y1="80814" x2="94872" y2="85465"/>
                        <a14:foregroundMark x1="6090" y1="83866" x2="5769" y2="63517"/>
                        <a14:foregroundMark x1="5769" y1="63517" x2="6571" y2="62355"/>
                        <a14:foregroundMark x1="60577" y1="6541" x2="65064" y2="6831"/>
                      </a14:backgroundRemoval>
                    </a14:imgEffect>
                  </a14:imgLayer>
                </a14:imgProps>
              </a:ext>
            </a:extLst>
          </a:blip>
          <a:stretch>
            <a:fillRect/>
          </a:stretch>
        </p:blipFill>
        <p:spPr>
          <a:xfrm>
            <a:off x="7499514" y="2326119"/>
            <a:ext cx="2000574" cy="2205761"/>
          </a:xfrm>
          <a:prstGeom prst="rect">
            <a:avLst/>
          </a:prstGeom>
        </p:spPr>
      </p:pic>
      <p:pic>
        <p:nvPicPr>
          <p:cNvPr id="2" name="Picture 1" descr="A line drawing of a graph&#10;&#10;AI-generated content may be incorrect.">
            <a:extLst>
              <a:ext uri="{FF2B5EF4-FFF2-40B4-BE49-F238E27FC236}">
                <a16:creationId xmlns:a16="http://schemas.microsoft.com/office/drawing/2014/main" id="{96D1DC0F-D795-83E7-E10D-5132FD75FDC5}"/>
              </a:ext>
            </a:extLst>
          </p:cNvPr>
          <p:cNvPicPr>
            <a:picLocks noChangeAspect="1"/>
          </p:cNvPicPr>
          <p:nvPr/>
        </p:nvPicPr>
        <p:blipFill>
          <a:blip r:embed="rId4"/>
          <a:stretch>
            <a:fillRect/>
          </a:stretch>
        </p:blipFill>
        <p:spPr>
          <a:xfrm>
            <a:off x="7718474" y="849259"/>
            <a:ext cx="1562653" cy="1476860"/>
          </a:xfrm>
          <a:prstGeom prst="rect">
            <a:avLst/>
          </a:prstGeom>
          <a:ln>
            <a:solidFill>
              <a:schemeClr val="tx1"/>
            </a:solidFill>
          </a:ln>
        </p:spPr>
      </p:pic>
    </p:spTree>
    <p:extLst>
      <p:ext uri="{BB962C8B-B14F-4D97-AF65-F5344CB8AC3E}">
        <p14:creationId xmlns:p14="http://schemas.microsoft.com/office/powerpoint/2010/main" val="1773349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BCE8C-B3C7-FD7C-B593-6AE644DEFEBB}"/>
            </a:ext>
          </a:extLst>
        </p:cNvPr>
        <p:cNvGrpSpPr/>
        <p:nvPr/>
      </p:nvGrpSpPr>
      <p:grpSpPr>
        <a:xfrm>
          <a:off x="0" y="0"/>
          <a:ext cx="0" cy="0"/>
          <a:chOff x="0" y="0"/>
          <a:chExt cx="0" cy="0"/>
        </a:xfrm>
      </p:grpSpPr>
      <p:pic>
        <p:nvPicPr>
          <p:cNvPr id="13" name="Picture 12" descr="A red sweater with a green label&#10;&#10;AI-generated content may be incorrect.">
            <a:extLst>
              <a:ext uri="{FF2B5EF4-FFF2-40B4-BE49-F238E27FC236}">
                <a16:creationId xmlns:a16="http://schemas.microsoft.com/office/drawing/2014/main" id="{D1CFFABF-0314-9D2A-DA72-E492E3FD58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541" b="89971" l="5769" r="94872">
                        <a14:foregroundMark x1="34936" y1="6831" x2="61699" y2="6977"/>
                        <a14:foregroundMark x1="89744" y1="73401" x2="89423" y2="81831"/>
                        <a14:foregroundMark x1="92628" y1="80814" x2="94872" y2="85465"/>
                        <a14:foregroundMark x1="6090" y1="83866" x2="5769" y2="63517"/>
                        <a14:foregroundMark x1="5769" y1="63517" x2="6571" y2="62355"/>
                        <a14:foregroundMark x1="60577" y1="6541" x2="65064" y2="6831"/>
                      </a14:backgroundRemoval>
                    </a14:imgEffect>
                  </a14:imgLayer>
                </a14:imgProps>
              </a:ext>
            </a:extLst>
          </a:blip>
          <a:stretch>
            <a:fillRect/>
          </a:stretch>
        </p:blipFill>
        <p:spPr>
          <a:xfrm>
            <a:off x="7499514" y="2326119"/>
            <a:ext cx="2000574" cy="2205761"/>
          </a:xfrm>
          <a:prstGeom prst="rect">
            <a:avLst/>
          </a:prstGeom>
        </p:spPr>
      </p:pic>
      <p:cxnSp>
        <p:nvCxnSpPr>
          <p:cNvPr id="3" name="Straight Arrow Connector 2">
            <a:extLst>
              <a:ext uri="{FF2B5EF4-FFF2-40B4-BE49-F238E27FC236}">
                <a16:creationId xmlns:a16="http://schemas.microsoft.com/office/drawing/2014/main" id="{3974A164-15EA-575A-B135-A0A31CDF832E}"/>
              </a:ext>
            </a:extLst>
          </p:cNvPr>
          <p:cNvCxnSpPr/>
          <p:nvPr/>
        </p:nvCxnSpPr>
        <p:spPr>
          <a:xfrm>
            <a:off x="4733091" y="3352429"/>
            <a:ext cx="1874791" cy="0"/>
          </a:xfrm>
          <a:prstGeom prst="straightConnector1">
            <a:avLst/>
          </a:prstGeom>
          <a:ln w="5715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pic>
        <p:nvPicPr>
          <p:cNvPr id="7" name="Picture 6" descr="A ball of yarn with a string&#10;&#10;AI-generated content may be incorrect.">
            <a:extLst>
              <a:ext uri="{FF2B5EF4-FFF2-40B4-BE49-F238E27FC236}">
                <a16:creationId xmlns:a16="http://schemas.microsoft.com/office/drawing/2014/main" id="{AAFEC05E-F127-B171-18E3-5BE098DF3BB7}"/>
              </a:ext>
            </a:extLst>
          </p:cNvPr>
          <p:cNvPicPr>
            <a:picLocks noChangeAspect="1"/>
          </p:cNvPicPr>
          <p:nvPr/>
        </p:nvPicPr>
        <p:blipFill>
          <a:blip r:embed="rId5"/>
          <a:stretch>
            <a:fillRect/>
          </a:stretch>
        </p:blipFill>
        <p:spPr>
          <a:xfrm>
            <a:off x="1071954" y="3021169"/>
            <a:ext cx="3516606" cy="1838226"/>
          </a:xfrm>
          <a:prstGeom prst="rect">
            <a:avLst/>
          </a:prstGeom>
        </p:spPr>
      </p:pic>
    </p:spTree>
    <p:extLst>
      <p:ext uri="{BB962C8B-B14F-4D97-AF65-F5344CB8AC3E}">
        <p14:creationId xmlns:p14="http://schemas.microsoft.com/office/powerpoint/2010/main" val="3291837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114F1-E6F9-DA32-5C25-C53888CA4593}"/>
            </a:ext>
          </a:extLst>
        </p:cNvPr>
        <p:cNvGrpSpPr/>
        <p:nvPr/>
      </p:nvGrpSpPr>
      <p:grpSpPr>
        <a:xfrm>
          <a:off x="0" y="0"/>
          <a:ext cx="0" cy="0"/>
          <a:chOff x="0" y="0"/>
          <a:chExt cx="0" cy="0"/>
        </a:xfrm>
      </p:grpSpPr>
      <p:pic>
        <p:nvPicPr>
          <p:cNvPr id="13" name="Picture 12" descr="A red sweater with a green label&#10;&#10;AI-generated content may be incorrect.">
            <a:extLst>
              <a:ext uri="{FF2B5EF4-FFF2-40B4-BE49-F238E27FC236}">
                <a16:creationId xmlns:a16="http://schemas.microsoft.com/office/drawing/2014/main" id="{8DC35A44-ADEF-2FEC-5429-97B109E72BF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41" b="89971" l="5769" r="94872">
                        <a14:foregroundMark x1="34936" y1="6831" x2="61699" y2="6977"/>
                        <a14:foregroundMark x1="89744" y1="73401" x2="89423" y2="81831"/>
                        <a14:foregroundMark x1="92628" y1="80814" x2="94872" y2="85465"/>
                        <a14:foregroundMark x1="6090" y1="83866" x2="5769" y2="63517"/>
                        <a14:foregroundMark x1="5769" y1="63517" x2="6571" y2="62355"/>
                        <a14:foregroundMark x1="60577" y1="6541" x2="65064" y2="6831"/>
                      </a14:backgroundRemoval>
                    </a14:imgEffect>
                  </a14:imgLayer>
                </a14:imgProps>
              </a:ext>
            </a:extLst>
          </a:blip>
          <a:stretch>
            <a:fillRect/>
          </a:stretch>
        </p:blipFill>
        <p:spPr>
          <a:xfrm>
            <a:off x="7499514" y="2326119"/>
            <a:ext cx="2000574" cy="2205761"/>
          </a:xfrm>
          <a:prstGeom prst="rect">
            <a:avLst/>
          </a:prstGeom>
        </p:spPr>
      </p:pic>
      <p:pic>
        <p:nvPicPr>
          <p:cNvPr id="2" name="Picture 1" descr="A red blanket on a chair&#10;&#10;AI-generated content may be incorrect.">
            <a:extLst>
              <a:ext uri="{FF2B5EF4-FFF2-40B4-BE49-F238E27FC236}">
                <a16:creationId xmlns:a16="http://schemas.microsoft.com/office/drawing/2014/main" id="{ED1C3275-F814-36DF-09DA-4A0CF90770ED}"/>
              </a:ext>
            </a:extLst>
          </p:cNvPr>
          <p:cNvPicPr>
            <a:picLocks noChangeAspect="1"/>
          </p:cNvPicPr>
          <p:nvPr/>
        </p:nvPicPr>
        <p:blipFill>
          <a:blip r:embed="rId4"/>
          <a:stretch>
            <a:fillRect/>
          </a:stretch>
        </p:blipFill>
        <p:spPr>
          <a:xfrm>
            <a:off x="7390735" y="76444"/>
            <a:ext cx="1805050" cy="1939139"/>
          </a:xfrm>
          <a:prstGeom prst="rect">
            <a:avLst/>
          </a:prstGeom>
          <a:ln>
            <a:noFill/>
          </a:ln>
        </p:spPr>
      </p:pic>
      <p:cxnSp>
        <p:nvCxnSpPr>
          <p:cNvPr id="5" name="Straight Arrow Connector 4">
            <a:extLst>
              <a:ext uri="{FF2B5EF4-FFF2-40B4-BE49-F238E27FC236}">
                <a16:creationId xmlns:a16="http://schemas.microsoft.com/office/drawing/2014/main" id="{6F743A07-E596-9138-025D-F4212096CF13}"/>
              </a:ext>
            </a:extLst>
          </p:cNvPr>
          <p:cNvCxnSpPr>
            <a:cxnSpLocks/>
          </p:cNvCxnSpPr>
          <p:nvPr/>
        </p:nvCxnSpPr>
        <p:spPr>
          <a:xfrm flipV="1">
            <a:off x="4351101" y="1046013"/>
            <a:ext cx="2738468" cy="1280106"/>
          </a:xfrm>
          <a:prstGeom prst="straightConnector1">
            <a:avLst/>
          </a:prstGeom>
          <a:ln w="5715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pic>
        <p:nvPicPr>
          <p:cNvPr id="6" name="Picture 5" descr="A red knit hat on a white background&#10;&#10;AI-generated content may be incorrect.">
            <a:extLst>
              <a:ext uri="{FF2B5EF4-FFF2-40B4-BE49-F238E27FC236}">
                <a16:creationId xmlns:a16="http://schemas.microsoft.com/office/drawing/2014/main" id="{74216BE1-25CF-1770-6DF2-D84D5B15F0D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22" b="91753" l="8027" r="96656">
                        <a14:foregroundMark x1="41304" y1="9622" x2="60201" y2="9966"/>
                        <a14:foregroundMark x1="8361" y1="60137" x2="8027" y2="75086"/>
                        <a14:foregroundMark x1="44482" y1="91753" x2="64716" y2="91924"/>
                        <a14:foregroundMark x1="91304" y1="74399" x2="90970" y2="61168"/>
                        <a14:foregroundMark x1="90970" y1="61168" x2="92809" y2="54639"/>
                        <a14:foregroundMark x1="94482" y1="55842" x2="96656" y2="58419"/>
                      </a14:backgroundRemoval>
                    </a14:imgEffect>
                  </a14:imgLayer>
                </a14:imgProps>
              </a:ext>
            </a:extLst>
          </a:blip>
          <a:stretch>
            <a:fillRect/>
          </a:stretch>
        </p:blipFill>
        <p:spPr>
          <a:xfrm>
            <a:off x="7803817" y="5152952"/>
            <a:ext cx="1391968" cy="1354725"/>
          </a:xfrm>
          <a:prstGeom prst="rect">
            <a:avLst/>
          </a:prstGeom>
        </p:spPr>
      </p:pic>
      <p:cxnSp>
        <p:nvCxnSpPr>
          <p:cNvPr id="7" name="Straight Arrow Connector 6">
            <a:extLst>
              <a:ext uri="{FF2B5EF4-FFF2-40B4-BE49-F238E27FC236}">
                <a16:creationId xmlns:a16="http://schemas.microsoft.com/office/drawing/2014/main" id="{17651B2A-9C5E-EAC8-24A0-AF750941FAD6}"/>
              </a:ext>
            </a:extLst>
          </p:cNvPr>
          <p:cNvCxnSpPr>
            <a:cxnSpLocks/>
          </p:cNvCxnSpPr>
          <p:nvPr/>
        </p:nvCxnSpPr>
        <p:spPr>
          <a:xfrm>
            <a:off x="4588608" y="4531880"/>
            <a:ext cx="2631589" cy="1120775"/>
          </a:xfrm>
          <a:prstGeom prst="straightConnector1">
            <a:avLst/>
          </a:prstGeom>
          <a:ln w="5715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19CB917-A076-769C-F4E8-01F8379CA791}"/>
              </a:ext>
            </a:extLst>
          </p:cNvPr>
          <p:cNvCxnSpPr/>
          <p:nvPr/>
        </p:nvCxnSpPr>
        <p:spPr>
          <a:xfrm>
            <a:off x="4733091" y="3352429"/>
            <a:ext cx="1874791" cy="0"/>
          </a:xfrm>
          <a:prstGeom prst="straightConnector1">
            <a:avLst/>
          </a:prstGeom>
          <a:ln w="5715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pic>
        <p:nvPicPr>
          <p:cNvPr id="19" name="Picture 18" descr="A ball of yarn with a string&#10;&#10;AI-generated content may be incorrect.">
            <a:extLst>
              <a:ext uri="{FF2B5EF4-FFF2-40B4-BE49-F238E27FC236}">
                <a16:creationId xmlns:a16="http://schemas.microsoft.com/office/drawing/2014/main" id="{72140FB0-50D0-A3C5-3F68-66696D02CD98}"/>
              </a:ext>
            </a:extLst>
          </p:cNvPr>
          <p:cNvPicPr>
            <a:picLocks noChangeAspect="1"/>
          </p:cNvPicPr>
          <p:nvPr/>
        </p:nvPicPr>
        <p:blipFill>
          <a:blip r:embed="rId7"/>
          <a:stretch>
            <a:fillRect/>
          </a:stretch>
        </p:blipFill>
        <p:spPr>
          <a:xfrm>
            <a:off x="1071954" y="3021169"/>
            <a:ext cx="3516606" cy="1838226"/>
          </a:xfrm>
          <a:prstGeom prst="rect">
            <a:avLst/>
          </a:prstGeom>
        </p:spPr>
      </p:pic>
    </p:spTree>
    <p:extLst>
      <p:ext uri="{BB962C8B-B14F-4D97-AF65-F5344CB8AC3E}">
        <p14:creationId xmlns:p14="http://schemas.microsoft.com/office/powerpoint/2010/main" val="2110755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B627E-A26E-E670-701F-54E77A310AD7}"/>
            </a:ext>
          </a:extLst>
        </p:cNvPr>
        <p:cNvGrpSpPr/>
        <p:nvPr/>
      </p:nvGrpSpPr>
      <p:grpSpPr>
        <a:xfrm>
          <a:off x="0" y="0"/>
          <a:ext cx="0" cy="0"/>
          <a:chOff x="0" y="0"/>
          <a:chExt cx="0" cy="0"/>
        </a:xfrm>
      </p:grpSpPr>
      <p:pic>
        <p:nvPicPr>
          <p:cNvPr id="13" name="Picture 12" descr="A red sweater with a green label&#10;&#10;AI-generated content may be incorrect.">
            <a:extLst>
              <a:ext uri="{FF2B5EF4-FFF2-40B4-BE49-F238E27FC236}">
                <a16:creationId xmlns:a16="http://schemas.microsoft.com/office/drawing/2014/main" id="{9EF8926A-517D-BABE-B938-8225514ADF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541" b="89971" l="5769" r="94872">
                        <a14:foregroundMark x1="34936" y1="6831" x2="61699" y2="6977"/>
                        <a14:foregroundMark x1="89744" y1="73401" x2="89423" y2="81831"/>
                        <a14:foregroundMark x1="92628" y1="80814" x2="94872" y2="85465"/>
                        <a14:foregroundMark x1="6090" y1="83866" x2="5769" y2="63517"/>
                        <a14:foregroundMark x1="5769" y1="63517" x2="6571" y2="62355"/>
                        <a14:foregroundMark x1="60577" y1="6541" x2="65064" y2="6831"/>
                      </a14:backgroundRemoval>
                    </a14:imgEffect>
                  </a14:imgLayer>
                </a14:imgProps>
              </a:ext>
            </a:extLst>
          </a:blip>
          <a:stretch>
            <a:fillRect/>
          </a:stretch>
        </p:blipFill>
        <p:spPr>
          <a:xfrm>
            <a:off x="7499514" y="2326119"/>
            <a:ext cx="2000574" cy="2205761"/>
          </a:xfrm>
          <a:prstGeom prst="rect">
            <a:avLst/>
          </a:prstGeom>
        </p:spPr>
      </p:pic>
      <p:pic>
        <p:nvPicPr>
          <p:cNvPr id="2" name="Picture 1" descr="A red blanket on a chair&#10;&#10;AI-generated content may be incorrect.">
            <a:extLst>
              <a:ext uri="{FF2B5EF4-FFF2-40B4-BE49-F238E27FC236}">
                <a16:creationId xmlns:a16="http://schemas.microsoft.com/office/drawing/2014/main" id="{2C576CAB-915E-691D-5815-E9CE655FE38C}"/>
              </a:ext>
            </a:extLst>
          </p:cNvPr>
          <p:cNvPicPr>
            <a:picLocks noChangeAspect="1"/>
          </p:cNvPicPr>
          <p:nvPr/>
        </p:nvPicPr>
        <p:blipFill>
          <a:blip r:embed="rId5"/>
          <a:stretch>
            <a:fillRect/>
          </a:stretch>
        </p:blipFill>
        <p:spPr>
          <a:xfrm>
            <a:off x="7390735" y="76444"/>
            <a:ext cx="1805050" cy="1939139"/>
          </a:xfrm>
          <a:prstGeom prst="rect">
            <a:avLst/>
          </a:prstGeom>
          <a:ln>
            <a:noFill/>
          </a:ln>
        </p:spPr>
      </p:pic>
      <p:cxnSp>
        <p:nvCxnSpPr>
          <p:cNvPr id="5" name="Straight Arrow Connector 4">
            <a:extLst>
              <a:ext uri="{FF2B5EF4-FFF2-40B4-BE49-F238E27FC236}">
                <a16:creationId xmlns:a16="http://schemas.microsoft.com/office/drawing/2014/main" id="{CA904836-B82B-CDD6-ED6F-F320A9D3C465}"/>
              </a:ext>
            </a:extLst>
          </p:cNvPr>
          <p:cNvCxnSpPr>
            <a:cxnSpLocks/>
          </p:cNvCxnSpPr>
          <p:nvPr/>
        </p:nvCxnSpPr>
        <p:spPr>
          <a:xfrm flipV="1">
            <a:off x="4351101" y="1046013"/>
            <a:ext cx="2738468" cy="1280106"/>
          </a:xfrm>
          <a:prstGeom prst="straightConnector1">
            <a:avLst/>
          </a:prstGeom>
          <a:ln w="5715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pic>
        <p:nvPicPr>
          <p:cNvPr id="6" name="Picture 5" descr="A red knit hat on a white background&#10;&#10;AI-generated content may be incorrect.">
            <a:extLst>
              <a:ext uri="{FF2B5EF4-FFF2-40B4-BE49-F238E27FC236}">
                <a16:creationId xmlns:a16="http://schemas.microsoft.com/office/drawing/2014/main" id="{54394CAA-D850-3589-4601-B64534C5134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22" b="91753" l="8027" r="96656">
                        <a14:foregroundMark x1="41304" y1="9622" x2="60201" y2="9966"/>
                        <a14:foregroundMark x1="8361" y1="60137" x2="8027" y2="75086"/>
                        <a14:foregroundMark x1="44482" y1="91753" x2="64716" y2="91924"/>
                        <a14:foregroundMark x1="91304" y1="74399" x2="90970" y2="61168"/>
                        <a14:foregroundMark x1="90970" y1="61168" x2="92809" y2="54639"/>
                        <a14:foregroundMark x1="94482" y1="55842" x2="96656" y2="58419"/>
                      </a14:backgroundRemoval>
                    </a14:imgEffect>
                  </a14:imgLayer>
                </a14:imgProps>
              </a:ext>
            </a:extLst>
          </a:blip>
          <a:stretch>
            <a:fillRect/>
          </a:stretch>
        </p:blipFill>
        <p:spPr>
          <a:xfrm>
            <a:off x="7803817" y="5152952"/>
            <a:ext cx="1391968" cy="1354725"/>
          </a:xfrm>
          <a:prstGeom prst="rect">
            <a:avLst/>
          </a:prstGeom>
        </p:spPr>
      </p:pic>
      <p:cxnSp>
        <p:nvCxnSpPr>
          <p:cNvPr id="7" name="Straight Arrow Connector 6">
            <a:extLst>
              <a:ext uri="{FF2B5EF4-FFF2-40B4-BE49-F238E27FC236}">
                <a16:creationId xmlns:a16="http://schemas.microsoft.com/office/drawing/2014/main" id="{53F568FB-4A33-117F-7DE1-6FB75BD48E55}"/>
              </a:ext>
            </a:extLst>
          </p:cNvPr>
          <p:cNvCxnSpPr>
            <a:cxnSpLocks/>
          </p:cNvCxnSpPr>
          <p:nvPr/>
        </p:nvCxnSpPr>
        <p:spPr>
          <a:xfrm>
            <a:off x="4588608" y="4531880"/>
            <a:ext cx="2631589" cy="1120775"/>
          </a:xfrm>
          <a:prstGeom prst="straightConnector1">
            <a:avLst/>
          </a:prstGeom>
          <a:ln w="5715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7760AFD-86D4-33F3-0F7A-0FB781ECEBAA}"/>
              </a:ext>
            </a:extLst>
          </p:cNvPr>
          <p:cNvCxnSpPr/>
          <p:nvPr/>
        </p:nvCxnSpPr>
        <p:spPr>
          <a:xfrm>
            <a:off x="4733091" y="3352429"/>
            <a:ext cx="1874791" cy="0"/>
          </a:xfrm>
          <a:prstGeom prst="straightConnector1">
            <a:avLst/>
          </a:prstGeom>
          <a:ln w="142875">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pic>
        <p:nvPicPr>
          <p:cNvPr id="19" name="Picture 18" descr="A ball of yarn with a string&#10;&#10;AI-generated content may be incorrect.">
            <a:extLst>
              <a:ext uri="{FF2B5EF4-FFF2-40B4-BE49-F238E27FC236}">
                <a16:creationId xmlns:a16="http://schemas.microsoft.com/office/drawing/2014/main" id="{636C31CA-70DC-07EA-8AC0-A6E52604E205}"/>
              </a:ext>
            </a:extLst>
          </p:cNvPr>
          <p:cNvPicPr>
            <a:picLocks noChangeAspect="1"/>
          </p:cNvPicPr>
          <p:nvPr/>
        </p:nvPicPr>
        <p:blipFill>
          <a:blip r:embed="rId8"/>
          <a:stretch>
            <a:fillRect/>
          </a:stretch>
        </p:blipFill>
        <p:spPr>
          <a:xfrm>
            <a:off x="1071954" y="3021169"/>
            <a:ext cx="3516606" cy="1838226"/>
          </a:xfrm>
          <a:prstGeom prst="rect">
            <a:avLst/>
          </a:prstGeom>
        </p:spPr>
      </p:pic>
    </p:spTree>
    <p:extLst>
      <p:ext uri="{BB962C8B-B14F-4D97-AF65-F5344CB8AC3E}">
        <p14:creationId xmlns:p14="http://schemas.microsoft.com/office/powerpoint/2010/main" val="315959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B1776-E268-3E6F-DF64-D990D4805694}"/>
              </a:ext>
            </a:extLst>
          </p:cNvPr>
          <p:cNvSpPr>
            <a:spLocks noGrp="1"/>
          </p:cNvSpPr>
          <p:nvPr>
            <p:ph type="title"/>
          </p:nvPr>
        </p:nvSpPr>
        <p:spPr/>
        <p:txBody>
          <a:bodyPr/>
          <a:lstStyle/>
          <a:p>
            <a:r>
              <a:rPr lang="en-US" dirty="0"/>
              <a:t>The Challenge in Bioinformatics Research</a:t>
            </a:r>
          </a:p>
        </p:txBody>
      </p:sp>
      <p:sp>
        <p:nvSpPr>
          <p:cNvPr id="3" name="Content Placeholder 2">
            <a:extLst>
              <a:ext uri="{FF2B5EF4-FFF2-40B4-BE49-F238E27FC236}">
                <a16:creationId xmlns:a16="http://schemas.microsoft.com/office/drawing/2014/main" id="{98921A6A-6648-294E-5AEA-7EE53C5ACFDA}"/>
              </a:ext>
            </a:extLst>
          </p:cNvPr>
          <p:cNvSpPr>
            <a:spLocks noGrp="1"/>
          </p:cNvSpPr>
          <p:nvPr>
            <p:ph idx="1"/>
          </p:nvPr>
        </p:nvSpPr>
        <p:spPr>
          <a:xfrm>
            <a:off x="838200" y="1825625"/>
            <a:ext cx="10906496" cy="4872058"/>
          </a:xfrm>
        </p:spPr>
        <p:txBody>
          <a:bodyPr>
            <a:normAutofit/>
          </a:bodyPr>
          <a:lstStyle/>
          <a:p>
            <a:pPr marL="354013" indent="-354013">
              <a:buFont typeface="Wingdings" pitchFamily="2" charset="2"/>
              <a:buChar char="§"/>
            </a:pPr>
            <a:r>
              <a:rPr lang="en-US" dirty="0"/>
              <a:t>Bioinformatics analyses involve many </a:t>
            </a:r>
            <a:r>
              <a:rPr lang="en-US" b="1" dirty="0"/>
              <a:t>distinct, often interdependent</a:t>
            </a:r>
            <a:r>
              <a:rPr lang="en-US" dirty="0"/>
              <a:t>, computational steps.</a:t>
            </a:r>
          </a:p>
          <a:p>
            <a:pPr marL="354013" indent="-354013">
              <a:buFont typeface="Wingdings" pitchFamily="2" charset="2"/>
              <a:buChar char="§"/>
            </a:pPr>
            <a:endParaRPr lang="en-US" dirty="0"/>
          </a:p>
          <a:p>
            <a:pPr marL="354013" indent="-354013">
              <a:buFont typeface="Wingdings" pitchFamily="2" charset="2"/>
              <a:buChar char="§"/>
            </a:pPr>
            <a:r>
              <a:rPr lang="en-US" dirty="0"/>
              <a:t>Software versions, operating systems, and installed libraries can be </a:t>
            </a:r>
            <a:r>
              <a:rPr lang="en-US" b="1" dirty="0"/>
              <a:t>inconsistent</a:t>
            </a:r>
            <a:r>
              <a:rPr lang="en-US" dirty="0"/>
              <a:t> leading to different results.</a:t>
            </a:r>
          </a:p>
          <a:p>
            <a:pPr marL="354013" indent="-354013">
              <a:buFont typeface="Wingdings" pitchFamily="2" charset="2"/>
              <a:buChar char="§"/>
            </a:pPr>
            <a:endParaRPr lang="en-US" dirty="0"/>
          </a:p>
          <a:p>
            <a:pPr marL="354013" indent="-354013">
              <a:buFont typeface="Wingdings" pitchFamily="2" charset="2"/>
              <a:buChar char="§"/>
            </a:pPr>
            <a:r>
              <a:rPr lang="en-US" dirty="0"/>
              <a:t>"It worked on </a:t>
            </a:r>
            <a:r>
              <a:rPr lang="en-US" i="1" dirty="0"/>
              <a:t>my</a:t>
            </a:r>
            <a:r>
              <a:rPr lang="en-US" dirty="0"/>
              <a:t> machine!" </a:t>
            </a:r>
          </a:p>
        </p:txBody>
      </p:sp>
    </p:spTree>
    <p:extLst>
      <p:ext uri="{BB962C8B-B14F-4D97-AF65-F5344CB8AC3E}">
        <p14:creationId xmlns:p14="http://schemas.microsoft.com/office/powerpoint/2010/main" val="2216550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E3BB-A334-8A32-D85D-5F059E1E4422}"/>
              </a:ext>
            </a:extLst>
          </p:cNvPr>
          <p:cNvSpPr>
            <a:spLocks noGrp="1"/>
          </p:cNvSpPr>
          <p:nvPr>
            <p:ph type="title"/>
          </p:nvPr>
        </p:nvSpPr>
        <p:spPr/>
        <p:txBody>
          <a:bodyPr/>
          <a:lstStyle/>
          <a:p>
            <a:r>
              <a:rPr lang="en-US" dirty="0"/>
              <a:t>So… what can we do?</a:t>
            </a:r>
          </a:p>
        </p:txBody>
      </p:sp>
      <p:sp>
        <p:nvSpPr>
          <p:cNvPr id="3" name="Content Placeholder 2">
            <a:extLst>
              <a:ext uri="{FF2B5EF4-FFF2-40B4-BE49-F238E27FC236}">
                <a16:creationId xmlns:a16="http://schemas.microsoft.com/office/drawing/2014/main" id="{161B33C5-3B02-0BE3-1364-3107C6815E40}"/>
              </a:ext>
            </a:extLst>
          </p:cNvPr>
          <p:cNvSpPr>
            <a:spLocks noGrp="1"/>
          </p:cNvSpPr>
          <p:nvPr>
            <p:ph idx="1"/>
          </p:nvPr>
        </p:nvSpPr>
        <p:spPr/>
        <p:txBody>
          <a:bodyPr>
            <a:normAutofit/>
          </a:bodyPr>
          <a:lstStyle/>
          <a:p>
            <a:pPr marL="403225" indent="-403225">
              <a:lnSpc>
                <a:spcPct val="150000"/>
              </a:lnSpc>
              <a:buFont typeface="Wingdings" pitchFamily="2" charset="2"/>
              <a:buChar char="§"/>
            </a:pPr>
            <a:r>
              <a:rPr lang="en-US" sz="3600" b="1" dirty="0"/>
              <a:t>Pipelines</a:t>
            </a:r>
          </a:p>
          <a:p>
            <a:pPr marL="403225" indent="-403225">
              <a:lnSpc>
                <a:spcPct val="150000"/>
              </a:lnSpc>
              <a:buFont typeface="Wingdings" pitchFamily="2" charset="2"/>
              <a:buChar char="§"/>
            </a:pPr>
            <a:r>
              <a:rPr lang="en-US" sz="3600" b="1" dirty="0"/>
              <a:t>Containers</a:t>
            </a:r>
          </a:p>
          <a:p>
            <a:pPr marL="403225" indent="-403225">
              <a:lnSpc>
                <a:spcPct val="150000"/>
              </a:lnSpc>
              <a:buFont typeface="Wingdings" pitchFamily="2" charset="2"/>
              <a:buChar char="§"/>
            </a:pPr>
            <a:r>
              <a:rPr lang="en-US" sz="3600" b="1" dirty="0"/>
              <a:t>Workflow Management Systems</a:t>
            </a:r>
            <a:endParaRPr lang="en-US" b="1" dirty="0"/>
          </a:p>
        </p:txBody>
      </p:sp>
    </p:spTree>
    <p:extLst>
      <p:ext uri="{BB962C8B-B14F-4D97-AF65-F5344CB8AC3E}">
        <p14:creationId xmlns:p14="http://schemas.microsoft.com/office/powerpoint/2010/main" val="308742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4600</TotalTime>
  <Words>628</Words>
  <Application>Microsoft Macintosh PowerPoint</Application>
  <PresentationFormat>Widescreen</PresentationFormat>
  <Paragraphs>101</Paragraphs>
  <Slides>18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Google Sans Text</vt:lpstr>
      <vt:lpstr>Wingdings</vt:lpstr>
      <vt:lpstr>Office Theme</vt:lpstr>
      <vt:lpstr>Essential Tools for Reproducible Research </vt:lpstr>
      <vt:lpstr>PowerPoint Presentation</vt:lpstr>
      <vt:lpstr>PowerPoint Presentation</vt:lpstr>
      <vt:lpstr>PowerPoint Presentation</vt:lpstr>
      <vt:lpstr>PowerPoint Presentation</vt:lpstr>
      <vt:lpstr>PowerPoint Presentation</vt:lpstr>
      <vt:lpstr>PowerPoint Presentation</vt:lpstr>
      <vt:lpstr>The Challenge in Bioinformatics Research</vt:lpstr>
      <vt:lpstr>So… what can we do?</vt:lpstr>
      <vt:lpstr>Pipelines - What &amp; Why</vt:lpstr>
      <vt:lpstr>PowerPoint Presentation</vt:lpstr>
      <vt:lpstr>Containers – Keeping things constant</vt:lpstr>
      <vt:lpstr>Our tools for making &amp; managing containers</vt:lpstr>
      <vt:lpstr>PowerPoint Presentation</vt:lpstr>
      <vt:lpstr>How do we keep our pipelines and containers organized??</vt:lpstr>
      <vt:lpstr>Workflows Management Systems</vt:lpstr>
      <vt:lpstr>Workflows Management Systems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kirsten grond</dc:creator>
  <cp:lastModifiedBy>Kirsten Grond</cp:lastModifiedBy>
  <cp:revision>11</cp:revision>
  <dcterms:created xsi:type="dcterms:W3CDTF">2025-05-29T20:46:03Z</dcterms:created>
  <dcterms:modified xsi:type="dcterms:W3CDTF">2025-06-04T16:42:31Z</dcterms:modified>
</cp:coreProperties>
</file>